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3" r:id="rId4"/>
  </p:sldMasterIdLst>
  <p:notesMasterIdLst>
    <p:notesMasterId r:id="rId17"/>
  </p:notesMasterIdLst>
  <p:sldIdLst>
    <p:sldId id="256" r:id="rId5"/>
    <p:sldId id="271" r:id="rId6"/>
    <p:sldId id="259" r:id="rId7"/>
    <p:sldId id="272" r:id="rId8"/>
    <p:sldId id="273" r:id="rId9"/>
    <p:sldId id="284" r:id="rId10"/>
    <p:sldId id="275" r:id="rId11"/>
    <p:sldId id="276" r:id="rId12"/>
    <p:sldId id="274" r:id="rId13"/>
    <p:sldId id="283" r:id="rId14"/>
    <p:sldId id="277" r:id="rId15"/>
    <p:sldId id="282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Modern Love Caps" panose="04070805081001020A01" pitchFamily="82" charset="0"/>
      <p:regular r:id="rId26"/>
    </p:embeddedFont>
    <p:embeddedFont>
      <p:font typeface="Wingdings 2" panose="05020102010507070707" pitchFamily="18" charset="2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4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>
        <p:guide orient="horz" pos="216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Bodén" userId="ec9ef267-8dbb-41f7-9248-485e3126aefc" providerId="ADAL" clId="{32DB02FB-E5FF-416D-8CDC-1B226DD70801}"/>
    <pc:docChg chg="modSld">
      <pc:chgData name="Alexander Bodén" userId="ec9ef267-8dbb-41f7-9248-485e3126aefc" providerId="ADAL" clId="{32DB02FB-E5FF-416D-8CDC-1B226DD70801}" dt="2023-11-24T06:36:04.593" v="0" actId="1076"/>
      <pc:docMkLst>
        <pc:docMk/>
      </pc:docMkLst>
      <pc:sldChg chg="modSp mod">
        <pc:chgData name="Alexander Bodén" userId="ec9ef267-8dbb-41f7-9248-485e3126aefc" providerId="ADAL" clId="{32DB02FB-E5FF-416D-8CDC-1B226DD70801}" dt="2023-11-24T06:36:04.593" v="0" actId="1076"/>
        <pc:sldMkLst>
          <pc:docMk/>
          <pc:sldMk cId="2518517633" sldId="259"/>
        </pc:sldMkLst>
        <pc:picChg chg="mod">
          <ac:chgData name="Alexander Bodén" userId="ec9ef267-8dbb-41f7-9248-485e3126aefc" providerId="ADAL" clId="{32DB02FB-E5FF-416D-8CDC-1B226DD70801}" dt="2023-11-24T06:36:04.593" v="0" actId="1076"/>
          <ac:picMkLst>
            <pc:docMk/>
            <pc:sldMk cId="2518517633" sldId="259"/>
            <ac:picMk id="3" creationId="{1B965541-E2FE-506A-3145-5DEE6525937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044408-732A-40B0-97A6-E6DAB903B12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7F31976-1252-4183-90D1-6D4A09A6CC42}">
      <dgm:prSet/>
      <dgm:spPr/>
      <dgm:t>
        <a:bodyPr/>
        <a:lstStyle/>
        <a:p>
          <a:r>
            <a:rPr lang="en-US"/>
            <a:t>Exempelvis: </a:t>
          </a:r>
        </a:p>
      </dgm:t>
    </dgm:pt>
    <dgm:pt modelId="{AD408B60-2F53-4C71-9852-8073F188FDEA}" type="parTrans" cxnId="{DD7DF61A-D988-448B-A0FB-62869E75D63C}">
      <dgm:prSet/>
      <dgm:spPr/>
      <dgm:t>
        <a:bodyPr/>
        <a:lstStyle/>
        <a:p>
          <a:endParaRPr lang="en-US"/>
        </a:p>
      </dgm:t>
    </dgm:pt>
    <dgm:pt modelId="{8CCBD09F-7BE5-41EE-8840-DB2070EACBFA}" type="sibTrans" cxnId="{DD7DF61A-D988-448B-A0FB-62869E75D63C}">
      <dgm:prSet/>
      <dgm:spPr/>
      <dgm:t>
        <a:bodyPr/>
        <a:lstStyle/>
        <a:p>
          <a:endParaRPr lang="en-US"/>
        </a:p>
      </dgm:t>
    </dgm:pt>
    <dgm:pt modelId="{DEF6AB42-F4CB-4026-B834-4CC7C427BF12}">
      <dgm:prSet/>
      <dgm:spPr/>
      <dgm:t>
        <a:bodyPr/>
        <a:lstStyle/>
        <a:p>
          <a:r>
            <a:rPr lang="en-US"/>
            <a:t>- biologiskmångfald, co2 renare, urbanisering, mycket grönt, solceller, vindkraftverk, solkraft.</a:t>
          </a:r>
        </a:p>
      </dgm:t>
    </dgm:pt>
    <dgm:pt modelId="{4B54D1D2-37A4-4659-9BD4-A42260CC4D95}" type="parTrans" cxnId="{76CD4A95-4D85-4233-8BDF-E9DFD557C341}">
      <dgm:prSet/>
      <dgm:spPr/>
      <dgm:t>
        <a:bodyPr/>
        <a:lstStyle/>
        <a:p>
          <a:endParaRPr lang="en-US"/>
        </a:p>
      </dgm:t>
    </dgm:pt>
    <dgm:pt modelId="{D65124F2-21B4-4FE1-BDC7-838C024FCA73}" type="sibTrans" cxnId="{76CD4A95-4D85-4233-8BDF-E9DFD557C341}">
      <dgm:prSet/>
      <dgm:spPr/>
      <dgm:t>
        <a:bodyPr/>
        <a:lstStyle/>
        <a:p>
          <a:endParaRPr lang="en-US"/>
        </a:p>
      </dgm:t>
    </dgm:pt>
    <dgm:pt modelId="{D800D329-A9A3-4CA6-B10B-3C5731673089}">
      <dgm:prSet/>
      <dgm:spPr/>
      <dgm:t>
        <a:bodyPr/>
        <a:lstStyle/>
        <a:p>
          <a:r>
            <a:rPr lang="en-US"/>
            <a:t>- Samarbete, vad ett samhälle behöver ha för att fungera, hållbar miljö, diskutera, designprocessen, </a:t>
          </a:r>
        </a:p>
      </dgm:t>
    </dgm:pt>
    <dgm:pt modelId="{7F9FCA46-F112-4EA4-9CB2-8D40EAF0BF1A}" type="parTrans" cxnId="{F413C689-CD49-488B-84D3-8958D440C35E}">
      <dgm:prSet/>
      <dgm:spPr/>
      <dgm:t>
        <a:bodyPr/>
        <a:lstStyle/>
        <a:p>
          <a:endParaRPr lang="en-US"/>
        </a:p>
      </dgm:t>
    </dgm:pt>
    <dgm:pt modelId="{94099AA1-7ADE-4D89-9049-4511F24FDEA5}" type="sibTrans" cxnId="{F413C689-CD49-488B-84D3-8958D440C35E}">
      <dgm:prSet/>
      <dgm:spPr/>
      <dgm:t>
        <a:bodyPr/>
        <a:lstStyle/>
        <a:p>
          <a:endParaRPr lang="en-US"/>
        </a:p>
      </dgm:t>
    </dgm:pt>
    <dgm:pt modelId="{D17FFDD9-FCE0-4B9F-B3E8-01DF9AFE24D2}" type="pres">
      <dgm:prSet presAssocID="{59044408-732A-40B0-97A6-E6DAB903B12F}" presName="root" presStyleCnt="0">
        <dgm:presLayoutVars>
          <dgm:dir/>
          <dgm:resizeHandles val="exact"/>
        </dgm:presLayoutVars>
      </dgm:prSet>
      <dgm:spPr/>
    </dgm:pt>
    <dgm:pt modelId="{BC857BC2-84B0-4D5E-820B-B6114C7D60EC}" type="pres">
      <dgm:prSet presAssocID="{67F31976-1252-4183-90D1-6D4A09A6CC42}" presName="compNode" presStyleCnt="0"/>
      <dgm:spPr/>
    </dgm:pt>
    <dgm:pt modelId="{4A6274A2-3080-4176-BDCC-F33028D243B9}" type="pres">
      <dgm:prSet presAssocID="{67F31976-1252-4183-90D1-6D4A09A6CC42}" presName="bgRect" presStyleLbl="bgShp" presStyleIdx="0" presStyleCnt="3"/>
      <dgm:spPr/>
    </dgm:pt>
    <dgm:pt modelId="{077974E5-2E71-4D8C-8EB4-B2E7D21FB4AB}" type="pres">
      <dgm:prSet presAssocID="{67F31976-1252-4183-90D1-6D4A09A6CC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longer"/>
        </a:ext>
      </dgm:extLst>
    </dgm:pt>
    <dgm:pt modelId="{6574776D-5929-4087-B9D8-F3EE54E901B0}" type="pres">
      <dgm:prSet presAssocID="{67F31976-1252-4183-90D1-6D4A09A6CC42}" presName="spaceRect" presStyleCnt="0"/>
      <dgm:spPr/>
    </dgm:pt>
    <dgm:pt modelId="{504AB29B-2E54-44C5-B8EB-C7B98A12DD60}" type="pres">
      <dgm:prSet presAssocID="{67F31976-1252-4183-90D1-6D4A09A6CC42}" presName="parTx" presStyleLbl="revTx" presStyleIdx="0" presStyleCnt="3">
        <dgm:presLayoutVars>
          <dgm:chMax val="0"/>
          <dgm:chPref val="0"/>
        </dgm:presLayoutVars>
      </dgm:prSet>
      <dgm:spPr/>
    </dgm:pt>
    <dgm:pt modelId="{32B4DC2A-EE9D-486E-BC97-B50AC376575C}" type="pres">
      <dgm:prSet presAssocID="{8CCBD09F-7BE5-41EE-8840-DB2070EACBFA}" presName="sibTrans" presStyleCnt="0"/>
      <dgm:spPr/>
    </dgm:pt>
    <dgm:pt modelId="{68F487AE-58DD-459D-8EFF-3D7443762AA2}" type="pres">
      <dgm:prSet presAssocID="{DEF6AB42-F4CB-4026-B834-4CC7C427BF12}" presName="compNode" presStyleCnt="0"/>
      <dgm:spPr/>
    </dgm:pt>
    <dgm:pt modelId="{B64D3A5E-5530-4903-8F1E-2EEA63314384}" type="pres">
      <dgm:prSet presAssocID="{DEF6AB42-F4CB-4026-B834-4CC7C427BF12}" presName="bgRect" presStyleLbl="bgShp" presStyleIdx="1" presStyleCnt="3"/>
      <dgm:spPr/>
    </dgm:pt>
    <dgm:pt modelId="{36EFC841-C7FB-41C0-B3BA-F4FEB77D064F}" type="pres">
      <dgm:prSet presAssocID="{DEF6AB42-F4CB-4026-B834-4CC7C427BF1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äderkvarn"/>
        </a:ext>
      </dgm:extLst>
    </dgm:pt>
    <dgm:pt modelId="{557392EA-7D81-4A7A-9483-DE5C9ADBC4C3}" type="pres">
      <dgm:prSet presAssocID="{DEF6AB42-F4CB-4026-B834-4CC7C427BF12}" presName="spaceRect" presStyleCnt="0"/>
      <dgm:spPr/>
    </dgm:pt>
    <dgm:pt modelId="{8F20E602-3DDC-43DA-9BED-29E1131E1C1F}" type="pres">
      <dgm:prSet presAssocID="{DEF6AB42-F4CB-4026-B834-4CC7C427BF12}" presName="parTx" presStyleLbl="revTx" presStyleIdx="1" presStyleCnt="3">
        <dgm:presLayoutVars>
          <dgm:chMax val="0"/>
          <dgm:chPref val="0"/>
        </dgm:presLayoutVars>
      </dgm:prSet>
      <dgm:spPr/>
    </dgm:pt>
    <dgm:pt modelId="{42142822-67E0-418E-9961-9EE33DB42565}" type="pres">
      <dgm:prSet presAssocID="{D65124F2-21B4-4FE1-BDC7-838C024FCA73}" presName="sibTrans" presStyleCnt="0"/>
      <dgm:spPr/>
    </dgm:pt>
    <dgm:pt modelId="{63E0C25F-DD77-4EEE-ACD6-C03AA9407D40}" type="pres">
      <dgm:prSet presAssocID="{D800D329-A9A3-4CA6-B10B-3C5731673089}" presName="compNode" presStyleCnt="0"/>
      <dgm:spPr/>
    </dgm:pt>
    <dgm:pt modelId="{A64C8CE2-4D1B-425B-9060-9D312014478F}" type="pres">
      <dgm:prSet presAssocID="{D800D329-A9A3-4CA6-B10B-3C5731673089}" presName="bgRect" presStyleLbl="bgShp" presStyleIdx="2" presStyleCnt="3"/>
      <dgm:spPr/>
    </dgm:pt>
    <dgm:pt modelId="{FE7D2611-7085-4B41-8C6E-06DBA02237E4}" type="pres">
      <dgm:prSet presAssocID="{D800D329-A9A3-4CA6-B10B-3C573167308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öte"/>
        </a:ext>
      </dgm:extLst>
    </dgm:pt>
    <dgm:pt modelId="{F6E5D281-59CF-41EE-AB59-40282E5D3E75}" type="pres">
      <dgm:prSet presAssocID="{D800D329-A9A3-4CA6-B10B-3C5731673089}" presName="spaceRect" presStyleCnt="0"/>
      <dgm:spPr/>
    </dgm:pt>
    <dgm:pt modelId="{FAF67BB6-23EF-4FB1-9817-7150197B3A00}" type="pres">
      <dgm:prSet presAssocID="{D800D329-A9A3-4CA6-B10B-3C573167308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4820114-E4CB-4CFA-B808-E9B38C6497DC}" type="presOf" srcId="{59044408-732A-40B0-97A6-E6DAB903B12F}" destId="{D17FFDD9-FCE0-4B9F-B3E8-01DF9AFE24D2}" srcOrd="0" destOrd="0" presId="urn:microsoft.com/office/officeart/2018/2/layout/IconVerticalSolidList"/>
    <dgm:cxn modelId="{DD7DF61A-D988-448B-A0FB-62869E75D63C}" srcId="{59044408-732A-40B0-97A6-E6DAB903B12F}" destId="{67F31976-1252-4183-90D1-6D4A09A6CC42}" srcOrd="0" destOrd="0" parTransId="{AD408B60-2F53-4C71-9852-8073F188FDEA}" sibTransId="{8CCBD09F-7BE5-41EE-8840-DB2070EACBFA}"/>
    <dgm:cxn modelId="{A61DCF48-F1C5-4A22-A720-0C518D7FDB5B}" type="presOf" srcId="{DEF6AB42-F4CB-4026-B834-4CC7C427BF12}" destId="{8F20E602-3DDC-43DA-9BED-29E1131E1C1F}" srcOrd="0" destOrd="0" presId="urn:microsoft.com/office/officeart/2018/2/layout/IconVerticalSolidList"/>
    <dgm:cxn modelId="{F413C689-CD49-488B-84D3-8958D440C35E}" srcId="{59044408-732A-40B0-97A6-E6DAB903B12F}" destId="{D800D329-A9A3-4CA6-B10B-3C5731673089}" srcOrd="2" destOrd="0" parTransId="{7F9FCA46-F112-4EA4-9CB2-8D40EAF0BF1A}" sibTransId="{94099AA1-7ADE-4D89-9049-4511F24FDEA5}"/>
    <dgm:cxn modelId="{76CD4A95-4D85-4233-8BDF-E9DFD557C341}" srcId="{59044408-732A-40B0-97A6-E6DAB903B12F}" destId="{DEF6AB42-F4CB-4026-B834-4CC7C427BF12}" srcOrd="1" destOrd="0" parTransId="{4B54D1D2-37A4-4659-9BD4-A42260CC4D95}" sibTransId="{D65124F2-21B4-4FE1-BDC7-838C024FCA73}"/>
    <dgm:cxn modelId="{DF2D64BC-5A2A-4C96-89F8-06D28D9A1B0E}" type="presOf" srcId="{67F31976-1252-4183-90D1-6D4A09A6CC42}" destId="{504AB29B-2E54-44C5-B8EB-C7B98A12DD60}" srcOrd="0" destOrd="0" presId="urn:microsoft.com/office/officeart/2018/2/layout/IconVerticalSolidList"/>
    <dgm:cxn modelId="{C16656D7-7DA3-45A1-A2C4-0D10C3C5A258}" type="presOf" srcId="{D800D329-A9A3-4CA6-B10B-3C5731673089}" destId="{FAF67BB6-23EF-4FB1-9817-7150197B3A00}" srcOrd="0" destOrd="0" presId="urn:microsoft.com/office/officeart/2018/2/layout/IconVerticalSolidList"/>
    <dgm:cxn modelId="{0CF6FE79-90A1-4D4A-BD52-87E774566C20}" type="presParOf" srcId="{D17FFDD9-FCE0-4B9F-B3E8-01DF9AFE24D2}" destId="{BC857BC2-84B0-4D5E-820B-B6114C7D60EC}" srcOrd="0" destOrd="0" presId="urn:microsoft.com/office/officeart/2018/2/layout/IconVerticalSolidList"/>
    <dgm:cxn modelId="{2DC50E81-C6E1-41D4-B5FA-F66E1F6599EF}" type="presParOf" srcId="{BC857BC2-84B0-4D5E-820B-B6114C7D60EC}" destId="{4A6274A2-3080-4176-BDCC-F33028D243B9}" srcOrd="0" destOrd="0" presId="urn:microsoft.com/office/officeart/2018/2/layout/IconVerticalSolidList"/>
    <dgm:cxn modelId="{5388B7C3-A849-4CEE-8156-F390939DAA9F}" type="presParOf" srcId="{BC857BC2-84B0-4D5E-820B-B6114C7D60EC}" destId="{077974E5-2E71-4D8C-8EB4-B2E7D21FB4AB}" srcOrd="1" destOrd="0" presId="urn:microsoft.com/office/officeart/2018/2/layout/IconVerticalSolidList"/>
    <dgm:cxn modelId="{268CFCAC-8947-4B0C-AF71-4CA3AD800C20}" type="presParOf" srcId="{BC857BC2-84B0-4D5E-820B-B6114C7D60EC}" destId="{6574776D-5929-4087-B9D8-F3EE54E901B0}" srcOrd="2" destOrd="0" presId="urn:microsoft.com/office/officeart/2018/2/layout/IconVerticalSolidList"/>
    <dgm:cxn modelId="{3C093FEA-CAF3-4156-8BF1-18CB6E2C9699}" type="presParOf" srcId="{BC857BC2-84B0-4D5E-820B-B6114C7D60EC}" destId="{504AB29B-2E54-44C5-B8EB-C7B98A12DD60}" srcOrd="3" destOrd="0" presId="urn:microsoft.com/office/officeart/2018/2/layout/IconVerticalSolidList"/>
    <dgm:cxn modelId="{EA0722F0-434F-44D3-98DF-60B941CD85B9}" type="presParOf" srcId="{D17FFDD9-FCE0-4B9F-B3E8-01DF9AFE24D2}" destId="{32B4DC2A-EE9D-486E-BC97-B50AC376575C}" srcOrd="1" destOrd="0" presId="urn:microsoft.com/office/officeart/2018/2/layout/IconVerticalSolidList"/>
    <dgm:cxn modelId="{4DB8044F-2A4B-43A3-9942-3A279E6B9A00}" type="presParOf" srcId="{D17FFDD9-FCE0-4B9F-B3E8-01DF9AFE24D2}" destId="{68F487AE-58DD-459D-8EFF-3D7443762AA2}" srcOrd="2" destOrd="0" presId="urn:microsoft.com/office/officeart/2018/2/layout/IconVerticalSolidList"/>
    <dgm:cxn modelId="{4BA4F189-BBAA-472C-A3AF-28599A6474B2}" type="presParOf" srcId="{68F487AE-58DD-459D-8EFF-3D7443762AA2}" destId="{B64D3A5E-5530-4903-8F1E-2EEA63314384}" srcOrd="0" destOrd="0" presId="urn:microsoft.com/office/officeart/2018/2/layout/IconVerticalSolidList"/>
    <dgm:cxn modelId="{5F795B1A-02DC-4ADA-8D15-D2EA400F2D21}" type="presParOf" srcId="{68F487AE-58DD-459D-8EFF-3D7443762AA2}" destId="{36EFC841-C7FB-41C0-B3BA-F4FEB77D064F}" srcOrd="1" destOrd="0" presId="urn:microsoft.com/office/officeart/2018/2/layout/IconVerticalSolidList"/>
    <dgm:cxn modelId="{9ED4AE70-CBF9-45EA-AFDD-66A50BA64B61}" type="presParOf" srcId="{68F487AE-58DD-459D-8EFF-3D7443762AA2}" destId="{557392EA-7D81-4A7A-9483-DE5C9ADBC4C3}" srcOrd="2" destOrd="0" presId="urn:microsoft.com/office/officeart/2018/2/layout/IconVerticalSolidList"/>
    <dgm:cxn modelId="{FE76BA38-1727-4993-89ED-464AD0EC56DC}" type="presParOf" srcId="{68F487AE-58DD-459D-8EFF-3D7443762AA2}" destId="{8F20E602-3DDC-43DA-9BED-29E1131E1C1F}" srcOrd="3" destOrd="0" presId="urn:microsoft.com/office/officeart/2018/2/layout/IconVerticalSolidList"/>
    <dgm:cxn modelId="{4581C4EA-9893-48EF-8C77-30C3CE6CD577}" type="presParOf" srcId="{D17FFDD9-FCE0-4B9F-B3E8-01DF9AFE24D2}" destId="{42142822-67E0-418E-9961-9EE33DB42565}" srcOrd="3" destOrd="0" presId="urn:microsoft.com/office/officeart/2018/2/layout/IconVerticalSolidList"/>
    <dgm:cxn modelId="{19349920-3C5A-42DB-915F-65387DF02D94}" type="presParOf" srcId="{D17FFDD9-FCE0-4B9F-B3E8-01DF9AFE24D2}" destId="{63E0C25F-DD77-4EEE-ACD6-C03AA9407D40}" srcOrd="4" destOrd="0" presId="urn:microsoft.com/office/officeart/2018/2/layout/IconVerticalSolidList"/>
    <dgm:cxn modelId="{B664563F-B9B8-481D-A87F-C760601C93BB}" type="presParOf" srcId="{63E0C25F-DD77-4EEE-ACD6-C03AA9407D40}" destId="{A64C8CE2-4D1B-425B-9060-9D312014478F}" srcOrd="0" destOrd="0" presId="urn:microsoft.com/office/officeart/2018/2/layout/IconVerticalSolidList"/>
    <dgm:cxn modelId="{BD3F4E79-6101-4F20-AD94-A1351EA8E92D}" type="presParOf" srcId="{63E0C25F-DD77-4EEE-ACD6-C03AA9407D40}" destId="{FE7D2611-7085-4B41-8C6E-06DBA02237E4}" srcOrd="1" destOrd="0" presId="urn:microsoft.com/office/officeart/2018/2/layout/IconVerticalSolidList"/>
    <dgm:cxn modelId="{D7E20BF6-D7F2-46E9-9D66-44AEA5D78E5F}" type="presParOf" srcId="{63E0C25F-DD77-4EEE-ACD6-C03AA9407D40}" destId="{F6E5D281-59CF-41EE-AB59-40282E5D3E75}" srcOrd="2" destOrd="0" presId="urn:microsoft.com/office/officeart/2018/2/layout/IconVerticalSolidList"/>
    <dgm:cxn modelId="{4E394628-4419-4B61-96C9-4398E2C9B53E}" type="presParOf" srcId="{63E0C25F-DD77-4EEE-ACD6-C03AA9407D40}" destId="{FAF67BB6-23EF-4FB1-9817-7150197B3A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274A2-3080-4176-BDCC-F33028D243B9}">
      <dsp:nvSpPr>
        <dsp:cNvPr id="0" name=""/>
        <dsp:cNvSpPr/>
      </dsp:nvSpPr>
      <dsp:spPr>
        <a:xfrm>
          <a:off x="0" y="598"/>
          <a:ext cx="5728344" cy="14005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974E5-2E71-4D8C-8EB4-B2E7D21FB4AB}">
      <dsp:nvSpPr>
        <dsp:cNvPr id="0" name=""/>
        <dsp:cNvSpPr/>
      </dsp:nvSpPr>
      <dsp:spPr>
        <a:xfrm>
          <a:off x="423654" y="315713"/>
          <a:ext cx="770281" cy="770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AB29B-2E54-44C5-B8EB-C7B98A12DD60}">
      <dsp:nvSpPr>
        <dsp:cNvPr id="0" name=""/>
        <dsp:cNvSpPr/>
      </dsp:nvSpPr>
      <dsp:spPr>
        <a:xfrm>
          <a:off x="1617591" y="598"/>
          <a:ext cx="4110752" cy="140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21" tIns="148221" rIns="148221" bIns="1482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Exempelvis: </a:t>
          </a:r>
        </a:p>
      </dsp:txBody>
      <dsp:txXfrm>
        <a:off x="1617591" y="598"/>
        <a:ext cx="4110752" cy="1400512"/>
      </dsp:txXfrm>
    </dsp:sp>
    <dsp:sp modelId="{B64D3A5E-5530-4903-8F1E-2EEA63314384}">
      <dsp:nvSpPr>
        <dsp:cNvPr id="0" name=""/>
        <dsp:cNvSpPr/>
      </dsp:nvSpPr>
      <dsp:spPr>
        <a:xfrm>
          <a:off x="0" y="1751238"/>
          <a:ext cx="5728344" cy="14005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FC841-C7FB-41C0-B3BA-F4FEB77D064F}">
      <dsp:nvSpPr>
        <dsp:cNvPr id="0" name=""/>
        <dsp:cNvSpPr/>
      </dsp:nvSpPr>
      <dsp:spPr>
        <a:xfrm>
          <a:off x="423654" y="2066354"/>
          <a:ext cx="770281" cy="770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0E602-3DDC-43DA-9BED-29E1131E1C1F}">
      <dsp:nvSpPr>
        <dsp:cNvPr id="0" name=""/>
        <dsp:cNvSpPr/>
      </dsp:nvSpPr>
      <dsp:spPr>
        <a:xfrm>
          <a:off x="1617591" y="1751238"/>
          <a:ext cx="4110752" cy="140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21" tIns="148221" rIns="148221" bIns="1482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- biologiskmångfald, co2 renare, urbanisering, mycket grönt, solceller, vindkraftverk, solkraft.</a:t>
          </a:r>
        </a:p>
      </dsp:txBody>
      <dsp:txXfrm>
        <a:off x="1617591" y="1751238"/>
        <a:ext cx="4110752" cy="1400512"/>
      </dsp:txXfrm>
    </dsp:sp>
    <dsp:sp modelId="{A64C8CE2-4D1B-425B-9060-9D312014478F}">
      <dsp:nvSpPr>
        <dsp:cNvPr id="0" name=""/>
        <dsp:cNvSpPr/>
      </dsp:nvSpPr>
      <dsp:spPr>
        <a:xfrm>
          <a:off x="0" y="3501879"/>
          <a:ext cx="5728344" cy="14005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D2611-7085-4B41-8C6E-06DBA02237E4}">
      <dsp:nvSpPr>
        <dsp:cNvPr id="0" name=""/>
        <dsp:cNvSpPr/>
      </dsp:nvSpPr>
      <dsp:spPr>
        <a:xfrm>
          <a:off x="423654" y="3816994"/>
          <a:ext cx="770281" cy="770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67BB6-23EF-4FB1-9817-7150197B3A00}">
      <dsp:nvSpPr>
        <dsp:cNvPr id="0" name=""/>
        <dsp:cNvSpPr/>
      </dsp:nvSpPr>
      <dsp:spPr>
        <a:xfrm>
          <a:off x="1617591" y="3501879"/>
          <a:ext cx="4110752" cy="140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21" tIns="148221" rIns="148221" bIns="1482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- Samarbete, vad ett samhälle behöver ha för att fungera, hållbar miljö, diskutera, designprocessen, </a:t>
          </a:r>
        </a:p>
      </dsp:txBody>
      <dsp:txXfrm>
        <a:off x="1617591" y="3501879"/>
        <a:ext cx="4110752" cy="1400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9C0A7-8AFC-46BC-A49D-C1F24F3D47B5}" type="datetimeFigureOut">
              <a:rPr lang="sv-SE" smtClean="0"/>
              <a:t>2023-11-24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64A31-CFED-44CD-A059-EF1A79657E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6540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64A31-CFED-44CD-A059-EF1A79657E2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808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64A31-CFED-44CD-A059-EF1A79657E21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346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2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7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39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5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81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83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 userDrawn="1"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884091"/>
          </a:solidFill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331647"/>
            <a:ext cx="10572000" cy="434974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>
                <a:solidFill>
                  <a:srgbClr val="884091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D87CE7F-BC2A-4A1A-96D8-44E2632A1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890197"/>
          </a:xfrm>
          <a:prstGeom prst="rect">
            <a:avLst/>
          </a:prstGeom>
        </p:spPr>
      </p:pic>
      <p:pic>
        <p:nvPicPr>
          <p:cNvPr id="13" name="Bildobjekt 12" descr="En bild som visar text, clipart, tallrik, kärl&#10;&#10;Automatiskt genererad beskrivning">
            <a:extLst>
              <a:ext uri="{FF2B5EF4-FFF2-40B4-BE49-F238E27FC236}">
                <a16:creationId xmlns:a16="http://schemas.microsoft.com/office/drawing/2014/main" id="{56524C1C-1660-47D7-86A3-F2DD32DAD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2096" y="2176271"/>
            <a:ext cx="5987808" cy="12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03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rgbClr val="88409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95079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rgbClr val="88409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2700" b="1" cap="none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1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bg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4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7761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09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6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9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3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9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7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2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CFBCC871-035F-4E87-9FCF-E59BF95AC2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Skolhackathon i </a:t>
            </a:r>
            <a:r>
              <a:rPr lang="sv-SE" err="1"/>
              <a:t>Minecraft</a:t>
            </a:r>
            <a:r>
              <a:rPr lang="sv-SE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242038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C17F34C3-2017-4EBD-BD09-061587D4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A16E07-7292-4DE6-8B21-19F075649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CA6897C5-4348-48D8-B3EA-F40A82A48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6" r="39626" b="-1"/>
          <a:stretch/>
        </p:blipFill>
        <p:spPr>
          <a:xfrm>
            <a:off x="4743377" y="10"/>
            <a:ext cx="7448623" cy="6857989"/>
          </a:xfrm>
          <a:prstGeom prst="rect">
            <a:avLst/>
          </a:prstGeom>
          <a:ln w="12700">
            <a:noFill/>
          </a:ln>
        </p:spPr>
      </p:pic>
      <p:sp>
        <p:nvSpPr>
          <p:cNvPr id="19" name="Freeform 6">
            <a:extLst>
              <a:ext uri="{FF2B5EF4-FFF2-40B4-BE49-F238E27FC236}">
                <a16:creationId xmlns:a16="http://schemas.microsoft.com/office/drawing/2014/main" id="{4D967310-0245-4F74-B96F-8A07C8BE0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65122" y="3439295"/>
            <a:ext cx="5067300" cy="2517244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740D548-24EC-4DE2-93CE-E960DDE9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882" y="3733273"/>
            <a:ext cx="4465878" cy="1247550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sz="3600">
                <a:solidFill>
                  <a:schemeClr val="tx1"/>
                </a:solidFill>
              </a:rPr>
              <a:t>Fokusområde 5</a:t>
            </a:r>
            <a:br>
              <a:rPr lang="sv-SE"/>
            </a:br>
            <a:r>
              <a:rPr lang="sv-SE" sz="3600">
                <a:solidFill>
                  <a:schemeClr val="tx1"/>
                </a:solidFill>
              </a:rPr>
              <a:t>Skolan 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CA70DC7-EE47-4009-B5F4-6C9BCFD2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835" y="4977872"/>
            <a:ext cx="4470923" cy="417223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100" i="1"/>
              <a:t>. 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6D809EE-F145-F521-8AC2-6AB65BACE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7" r="21516" b="2"/>
          <a:stretch/>
        </p:blipFill>
        <p:spPr>
          <a:xfrm>
            <a:off x="11762" y="2458720"/>
            <a:ext cx="4671630" cy="3383280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D1B84E9-C704-6CC1-FCE9-7FBCD6606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" y="-8384"/>
            <a:ext cx="4895515" cy="2382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49167-9007-82AE-B13A-AADB4003273E}"/>
              </a:ext>
            </a:extLst>
          </p:cNvPr>
          <p:cNvSpPr txBox="1"/>
          <p:nvPr/>
        </p:nvSpPr>
        <p:spPr>
          <a:xfrm>
            <a:off x="6597314" y="5895473"/>
            <a:ext cx="503321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>
                <a:solidFill>
                  <a:srgbClr val="000000"/>
                </a:solidFill>
              </a:rPr>
              <a:t>Djur I undervisningen, egen producerad mat, närhet till bondgården, slalombacke, nära till badhus för idrott, skolskog.</a:t>
            </a:r>
          </a:p>
        </p:txBody>
      </p:sp>
    </p:spTree>
    <p:extLst>
      <p:ext uri="{BB962C8B-B14F-4D97-AF65-F5344CB8AC3E}">
        <p14:creationId xmlns:p14="http://schemas.microsoft.com/office/powerpoint/2010/main" val="108309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68052C9-4AF1-4F21-87CA-13910E0ABD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B038FB9-0D5B-D2FD-84B5-DEC5CEDD712F}"/>
              </a:ext>
            </a:extLst>
          </p:cNvPr>
          <p:cNvSpPr txBox="1"/>
          <p:nvPr/>
        </p:nvSpPr>
        <p:spPr>
          <a:xfrm>
            <a:off x="5146431" y="3423830"/>
            <a:ext cx="55215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/>
              <a:t>EXEMPELBILDER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6FC9A88-9D2F-61E2-30E3-6FC9B68C9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1" y="-2697"/>
            <a:ext cx="5999048" cy="34589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7018ACF-5A71-DB5D-F647-527F95365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626" y="-1707"/>
            <a:ext cx="6203209" cy="355956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573FB25-0C17-A7BC-4410-B1201F4E1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065" y="3448111"/>
            <a:ext cx="6194923" cy="34090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9C30C7-1376-9C4E-CD4E-95C8F2A18BBA}"/>
              </a:ext>
            </a:extLst>
          </p:cNvPr>
          <p:cNvSpPr txBox="1"/>
          <p:nvPr/>
        </p:nvSpPr>
        <p:spPr>
          <a:xfrm>
            <a:off x="5276023" y="1664805"/>
            <a:ext cx="135731" cy="2714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F2C43-2562-2C6A-3445-AB4343E43B64}"/>
              </a:ext>
            </a:extLst>
          </p:cNvPr>
          <p:cNvSpPr txBox="1"/>
          <p:nvPr/>
        </p:nvSpPr>
        <p:spPr>
          <a:xfrm>
            <a:off x="-182217" y="2539998"/>
            <a:ext cx="3118539" cy="15104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EB9041E-A597-5B96-039E-50FDEE1D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195" y="60450"/>
            <a:ext cx="4382521" cy="516919"/>
          </a:xfrm>
        </p:spPr>
        <p:txBody>
          <a:bodyPr/>
          <a:lstStyle/>
          <a:p>
            <a:r>
              <a:rPr lang="sv-SE"/>
              <a:t>exempelbilder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A9625FD2-C705-5A9F-0BE1-31FAB293F2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74" t="3972" r="-162" b="6615"/>
          <a:stretch/>
        </p:blipFill>
        <p:spPr>
          <a:xfrm>
            <a:off x="-8963" y="3448992"/>
            <a:ext cx="5991450" cy="3426034"/>
          </a:xfrm>
          <a:prstGeom prst="rect">
            <a:avLst/>
          </a:prstGeom>
        </p:spPr>
      </p:pic>
      <p:pic>
        <p:nvPicPr>
          <p:cNvPr id="11" name="Graphic 12" descr="Skogsmiljö med hel fyllning">
            <a:extLst>
              <a:ext uri="{FF2B5EF4-FFF2-40B4-BE49-F238E27FC236}">
                <a16:creationId xmlns:a16="http://schemas.microsoft.com/office/drawing/2014/main" id="{B4274CF7-2254-1566-EEC4-B55B5F023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0000">
            <a:off x="205408" y="78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69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16D1431C-18C1-4790-AAFC-9A4059AF3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2AEC1C-700D-4670-AB84-660213AE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FD0406F2-17B9-43E0-A331-235C91624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4CE1303-8100-98CF-D419-C6BE5212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54" y="1687286"/>
            <a:ext cx="3269463" cy="3978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4400">
                <a:solidFill>
                  <a:srgbClr val="FEFEFE"/>
                </a:solidFill>
              </a:rPr>
              <a:t>Avslutande reflektioner</a:t>
            </a:r>
          </a:p>
        </p:txBody>
      </p:sp>
      <p:graphicFrame>
        <p:nvGraphicFramePr>
          <p:cNvPr id="5" name="Platshållare för text 2">
            <a:extLst>
              <a:ext uri="{FF2B5EF4-FFF2-40B4-BE49-F238E27FC236}">
                <a16:creationId xmlns:a16="http://schemas.microsoft.com/office/drawing/2014/main" id="{2EC240AC-F868-FBE4-60E1-A03C77B7E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779199"/>
              </p:ext>
            </p:extLst>
          </p:nvPr>
        </p:nvGraphicFramePr>
        <p:xfrm>
          <a:off x="5508820" y="965200"/>
          <a:ext cx="5728344" cy="490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0657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52013DEE-E5EA-4342-AF10-5B7E1C1E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36" y="1789356"/>
            <a:ext cx="4093868" cy="2835826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4050">
                <a:solidFill>
                  <a:srgbClr val="FEFEFE"/>
                </a:solidFill>
              </a:rPr>
              <a:t> Hanna, Jossan </a:t>
            </a:r>
            <a:r>
              <a:rPr lang="en-US" sz="4050" err="1">
                <a:solidFill>
                  <a:srgbClr val="FEFEFE"/>
                </a:solidFill>
              </a:rPr>
              <a:t>och</a:t>
            </a:r>
            <a:r>
              <a:rPr lang="en-US" sz="4050">
                <a:solidFill>
                  <a:srgbClr val="FEFEFE"/>
                </a:solidFill>
              </a:rPr>
              <a:t> Nellie. </a:t>
            </a:r>
            <a:br>
              <a:rPr lang="en-US"/>
            </a:br>
            <a:r>
              <a:rPr lang="en-US" sz="3000" err="1">
                <a:solidFill>
                  <a:srgbClr val="FEFEFE"/>
                </a:solidFill>
              </a:rPr>
              <a:t>Bodbysunds</a:t>
            </a:r>
            <a:r>
              <a:rPr lang="en-US" sz="3000">
                <a:solidFill>
                  <a:srgbClr val="FEFEFE"/>
                </a:solidFill>
              </a:rPr>
              <a:t> </a:t>
            </a:r>
            <a:r>
              <a:rPr lang="en-US" sz="3000" err="1">
                <a:solidFill>
                  <a:srgbClr val="FEFEFE"/>
                </a:solidFill>
              </a:rPr>
              <a:t>miljöskola</a:t>
            </a:r>
            <a:r>
              <a:rPr lang="en-US" sz="4050">
                <a:solidFill>
                  <a:srgbClr val="FEFEFE"/>
                </a:solidFill>
              </a:rPr>
              <a:t> 4-5-6an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94E3F36-C58E-40D3-1C52-9261D7BE1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7" r="19650"/>
          <a:stretch/>
        </p:blipFill>
        <p:spPr>
          <a:xfrm>
            <a:off x="6497253" y="-4134"/>
            <a:ext cx="5694747" cy="68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5904AE3D-3777-4CB9-8C65-959D13E9B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0684097-A545-165F-4517-78374A5F8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72" r="13448" b="2"/>
          <a:stretch/>
        </p:blipFill>
        <p:spPr>
          <a:xfrm>
            <a:off x="5782733" y="10"/>
            <a:ext cx="6409267" cy="488327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B965541-E2FE-506A-3145-5DEE65259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35" r="10063" b="-2"/>
          <a:stretch/>
        </p:blipFill>
        <p:spPr>
          <a:xfrm>
            <a:off x="0" y="-3175"/>
            <a:ext cx="6094411" cy="4883281"/>
          </a:xfrm>
          <a:custGeom>
            <a:avLst/>
            <a:gdLst/>
            <a:ahLst/>
            <a:cxnLst/>
            <a:rect l="l" t="t" r="r" b="b"/>
            <a:pathLst>
              <a:path w="6094411" h="4883281">
                <a:moveTo>
                  <a:pt x="0" y="0"/>
                </a:moveTo>
                <a:lnTo>
                  <a:pt x="6094411" y="0"/>
                </a:lnTo>
                <a:lnTo>
                  <a:pt x="6094411" y="2014600"/>
                </a:lnTo>
                <a:lnTo>
                  <a:pt x="5846149" y="2373182"/>
                </a:lnTo>
                <a:lnTo>
                  <a:pt x="5843219" y="2381649"/>
                </a:lnTo>
                <a:lnTo>
                  <a:pt x="5838822" y="2394349"/>
                </a:lnTo>
                <a:lnTo>
                  <a:pt x="5834426" y="2407048"/>
                </a:lnTo>
                <a:lnTo>
                  <a:pt x="5834426" y="2417632"/>
                </a:lnTo>
                <a:lnTo>
                  <a:pt x="5834426" y="2430332"/>
                </a:lnTo>
                <a:lnTo>
                  <a:pt x="5838822" y="2440915"/>
                </a:lnTo>
                <a:lnTo>
                  <a:pt x="5843219" y="2453615"/>
                </a:lnTo>
                <a:lnTo>
                  <a:pt x="5846149" y="2462082"/>
                </a:lnTo>
                <a:lnTo>
                  <a:pt x="6094411" y="2820664"/>
                </a:lnTo>
                <a:lnTo>
                  <a:pt x="6094411" y="4883281"/>
                </a:lnTo>
                <a:lnTo>
                  <a:pt x="0" y="4883281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70E3D626-0294-43EA-914B-05E88931C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740D548-24EC-4DE2-93CE-E960DDE9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895558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Överblicksbild(er) av världen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CA70DC7-EE47-4009-B5F4-6C9BCFD2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1" y="5682458"/>
            <a:ext cx="10572000" cy="4330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err="1">
                <a:latin typeface="Modern Love Caps"/>
              </a:rPr>
              <a:t>Miljösta</a:t>
            </a:r>
            <a:endParaRPr lang="en-US" sz="3600">
              <a:latin typeface="Modern Love Caps"/>
            </a:endParaRPr>
          </a:p>
        </p:txBody>
      </p:sp>
    </p:spTree>
    <p:extLst>
      <p:ext uri="{BB962C8B-B14F-4D97-AF65-F5344CB8AC3E}">
        <p14:creationId xmlns:p14="http://schemas.microsoft.com/office/powerpoint/2010/main" val="251851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9E3E881-CE98-2C6F-BE6B-830AEB5CD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87"/>
          <a:stretch/>
        </p:blipFill>
        <p:spPr>
          <a:xfrm>
            <a:off x="1524000" y="857251"/>
            <a:ext cx="9144001" cy="3662461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A740D548-24EC-4DE2-93CE-E960DDE9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91" y="4528920"/>
            <a:ext cx="7929000" cy="584647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000" err="1">
                <a:solidFill>
                  <a:srgbClr val="FEFEFE"/>
                </a:solidFill>
              </a:rPr>
              <a:t>Fokusområde</a:t>
            </a:r>
            <a:r>
              <a:rPr lang="en-US" sz="3000">
                <a:solidFill>
                  <a:srgbClr val="FEFEFE"/>
                </a:solidFill>
              </a:rPr>
              <a:t> 1</a:t>
            </a:r>
            <a:r>
              <a:rPr lang="en-US" sz="3000"/>
              <a:t>. </a:t>
            </a:r>
            <a:r>
              <a:rPr lang="en-US" sz="3000" err="1"/>
              <a:t>Miljö</a:t>
            </a:r>
            <a:r>
              <a:rPr lang="en-US" sz="3000"/>
              <a:t> </a:t>
            </a:r>
            <a:r>
              <a:rPr lang="en-US" sz="3000" err="1"/>
              <a:t>och</a:t>
            </a:r>
            <a:r>
              <a:rPr lang="en-US" sz="3000"/>
              <a:t> </a:t>
            </a:r>
            <a:r>
              <a:rPr lang="en-US" sz="3000" err="1"/>
              <a:t>självförsörjning</a:t>
            </a:r>
            <a:endParaRPr lang="en-US" sz="3000" err="1">
              <a:solidFill>
                <a:srgbClr val="FEFEFE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CA70DC7-EE47-4009-B5F4-6C9BCFD2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501" y="5072885"/>
            <a:ext cx="7929000" cy="384956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i="1" err="1"/>
              <a:t>Biologisk</a:t>
            </a:r>
            <a:r>
              <a:rPr lang="en-US" i="1"/>
              <a:t> </a:t>
            </a:r>
            <a:r>
              <a:rPr lang="en-US" i="1" err="1"/>
              <a:t>mångfald</a:t>
            </a:r>
            <a:r>
              <a:rPr lang="en-US" i="1"/>
              <a:t>, </a:t>
            </a:r>
            <a:r>
              <a:rPr lang="en-US" i="1" err="1"/>
              <a:t>närproducerat</a:t>
            </a:r>
            <a:r>
              <a:rPr lang="en-US" i="1"/>
              <a:t>, </a:t>
            </a:r>
            <a:r>
              <a:rPr lang="en-US" i="1" err="1"/>
              <a:t>växter</a:t>
            </a:r>
            <a:r>
              <a:rPr lang="en-US" i="1"/>
              <a:t> </a:t>
            </a:r>
            <a:r>
              <a:rPr lang="en-US" i="1" err="1"/>
              <a:t>och</a:t>
            </a:r>
            <a:r>
              <a:rPr lang="en-US" i="1"/>
              <a:t> </a:t>
            </a:r>
            <a:r>
              <a:rPr lang="en-US" i="1" err="1"/>
              <a:t>träd</a:t>
            </a:r>
            <a:r>
              <a:rPr lang="en-US" i="1"/>
              <a:t> </a:t>
            </a:r>
            <a:r>
              <a:rPr lang="en-US" i="1" err="1"/>
              <a:t>på</a:t>
            </a:r>
            <a:r>
              <a:rPr lang="en-US" i="1"/>
              <a:t> </a:t>
            </a:r>
            <a:r>
              <a:rPr lang="en-US" i="1" err="1"/>
              <a:t>byggnader</a:t>
            </a:r>
            <a:r>
              <a:rPr lang="en-US" i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27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AD17FC7-86F1-CEA8-4B62-B32CF533D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14" b="7255"/>
          <a:stretch/>
        </p:blipFill>
        <p:spPr>
          <a:xfrm>
            <a:off x="-80211" y="1673"/>
            <a:ext cx="7245686" cy="3595618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A740D548-24EC-4DE2-93CE-E960DDE9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749" y="4518894"/>
            <a:ext cx="7929000" cy="584647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000" err="1">
                <a:solidFill>
                  <a:srgbClr val="FEFEFE"/>
                </a:solidFill>
              </a:rPr>
              <a:t>Fokusområde</a:t>
            </a:r>
            <a:r>
              <a:rPr lang="en-US" sz="3000">
                <a:solidFill>
                  <a:srgbClr val="FEFEFE"/>
                </a:solidFill>
              </a:rPr>
              <a:t> 2</a:t>
            </a:r>
            <a:r>
              <a:rPr lang="en-US" sz="3000"/>
              <a:t>. bostadsområden</a:t>
            </a:r>
            <a:endParaRPr lang="en-US" sz="3000">
              <a:solidFill>
                <a:srgbClr val="FEFEFE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CA70DC7-EE47-4009-B5F4-6C9BCFD2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501" y="5052833"/>
            <a:ext cx="7929000" cy="324798"/>
          </a:xfrm>
        </p:spPr>
        <p:txBody>
          <a:bodyPr vert="horz" lIns="68580" tIns="34290" rIns="68580" bIns="34290" rtlCol="0" anchor="t">
            <a:normAutofit lnSpcReduction="10000"/>
          </a:bodyPr>
          <a:lstStyle/>
          <a:p>
            <a:r>
              <a:rPr lang="sv-SE" i="1"/>
              <a:t>Miljö, självförsorjning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A473CA-AAB3-D1CF-B5F1-1874A0F6F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97" t="-9091" r="898" b="12299"/>
          <a:stretch/>
        </p:blipFill>
        <p:spPr>
          <a:xfrm>
            <a:off x="7079567" y="-377153"/>
            <a:ext cx="5112942" cy="39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91CF38AD-64FF-4090-AFB9-CD5E95EF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p14="http://schemas.microsoft.com/office/powerpoint/2010/main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09FC1ED0-BEFC-4088-AD91-6E268D9E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306" y="643464"/>
            <a:ext cx="10927614" cy="3599352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755FB0-464E-4D33-8560-82CC6C86E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FB94FE4B-622F-4B38-B0FC-9106D73EC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7439212-BA0B-46E8-86EB-4E75B0229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52FB760-98D7-4754-A0FD-DBFD51445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EC2E39-6DAF-6A2E-8EEB-B9B8C051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Fokusområde 3. bondgården</a:t>
            </a:r>
            <a:r>
              <a:rPr lang="en-US"/>
              <a:t>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CA5C770-E88B-B3E9-8C5A-3A4D10234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27"/>
          <a:stretch/>
        </p:blipFill>
        <p:spPr>
          <a:xfrm>
            <a:off x="876891" y="1188829"/>
            <a:ext cx="5471752" cy="2653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07F3F-A0EC-FF8F-2380-3E104C541F88}"/>
              </a:ext>
            </a:extLst>
          </p:cNvPr>
          <p:cNvSpPr txBox="1"/>
          <p:nvPr/>
        </p:nvSpPr>
        <p:spPr>
          <a:xfrm>
            <a:off x="2306053" y="6416842"/>
            <a:ext cx="280736" cy="200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0B5EE-A6B1-FD4B-3E7A-FE0501036E2A}"/>
              </a:ext>
            </a:extLst>
          </p:cNvPr>
          <p:cNvSpPr txBox="1"/>
          <p:nvPr/>
        </p:nvSpPr>
        <p:spPr>
          <a:xfrm>
            <a:off x="808789" y="5835315"/>
            <a:ext cx="71320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Insektsodling, biodling, frigående djur, närproducerat</a:t>
            </a:r>
            <a:r>
              <a:rPr lang="en-US"/>
              <a:t>.  </a:t>
            </a:r>
          </a:p>
        </p:txBody>
      </p:sp>
      <p:pic>
        <p:nvPicPr>
          <p:cNvPr id="3" name="Graphic 4" descr="Bondgårdsmiljö med hel fyllning">
            <a:extLst>
              <a:ext uri="{FF2B5EF4-FFF2-40B4-BE49-F238E27FC236}">
                <a16:creationId xmlns:a16="http://schemas.microsoft.com/office/drawing/2014/main" id="{B97FF4A2-3C6E-2327-556A-D0321738B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3583" y="4683539"/>
            <a:ext cx="914400" cy="914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A1C8378-8C87-73E9-7B6A-D1778AAB4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348" y="1185115"/>
            <a:ext cx="5323305" cy="266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77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A740D548-24EC-4DE2-93CE-E960DDE9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6" y="387195"/>
            <a:ext cx="3697800" cy="1169559"/>
          </a:xfrm>
          <a:effectLst/>
        </p:spPr>
        <p:txBody>
          <a:bodyPr>
            <a:normAutofit fontScale="90000"/>
          </a:bodyPr>
          <a:lstStyle/>
          <a:p>
            <a:r>
              <a:rPr lang="sv-SE"/>
              <a:t>Beskrivning av vår process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34E085-7978-4D2E-B131-2BED4EEF8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83" y="3291974"/>
            <a:ext cx="3691265" cy="3432676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sz="2000"/>
              <a:t>Prototyper  </a:t>
            </a:r>
          </a:p>
          <a:p>
            <a:r>
              <a:rPr lang="sv-SE" sz="2000"/>
              <a:t>Diskussion</a:t>
            </a:r>
          </a:p>
          <a:p>
            <a:r>
              <a:rPr lang="sv-SE" sz="2000"/>
              <a:t>Reviderade prototyperna</a:t>
            </a:r>
          </a:p>
          <a:p>
            <a:r>
              <a:rPr lang="sv-SE" sz="2000"/>
              <a:t>Bygga i </a:t>
            </a:r>
            <a:r>
              <a:rPr lang="sv-SE" sz="2000" err="1"/>
              <a:t>minecraft</a:t>
            </a:r>
            <a:r>
              <a:rPr lang="sv-SE" sz="2000"/>
              <a:t> </a:t>
            </a:r>
          </a:p>
          <a:p>
            <a:endParaRPr lang="sv-SE" sz="2000"/>
          </a:p>
          <a:p>
            <a:r>
              <a:rPr lang="sv-SE" sz="2000"/>
              <a:t>Saker som inte gick som vi tänkt:</a:t>
            </a:r>
          </a:p>
          <a:p>
            <a:r>
              <a:rPr lang="sv-SE" sz="2000"/>
              <a:t>Vägarna, skalenliga prototyper, samarbeta mellan minder grupper. Bytt grupper mycket.</a:t>
            </a:r>
          </a:p>
          <a:p>
            <a:endParaRPr lang="sv-SE" sz="2000"/>
          </a:p>
          <a:p>
            <a:endParaRPr lang="sv-SE" sz="2000"/>
          </a:p>
          <a:p>
            <a:endParaRPr lang="sv-SE">
              <a:solidFill>
                <a:schemeClr val="tx1"/>
              </a:solidFill>
            </a:endParaRPr>
          </a:p>
          <a:p>
            <a:endParaRPr lang="sv-SE">
              <a:solidFill>
                <a:schemeClr val="tx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2314F2C-1284-02B6-B40B-CC8C0EDF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089" y="1463734"/>
            <a:ext cx="6689557" cy="39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A740D548-24EC-4DE2-93CE-E960DDE9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0" y="989789"/>
            <a:ext cx="7928999" cy="727838"/>
          </a:xfrm>
        </p:spPr>
        <p:txBody>
          <a:bodyPr vert="horz" lIns="68580" tIns="34290" rIns="68580" bIns="34290" rtlCol="0" anchor="b">
            <a:noAutofit/>
          </a:bodyPr>
          <a:lstStyle/>
          <a:p>
            <a:r>
              <a:rPr lang="en-US" sz="4400">
                <a:latin typeface="Modern Love Caps"/>
              </a:rPr>
              <a:t>I</a:t>
            </a:r>
            <a:r>
              <a:rPr lang="en-US" sz="4400">
                <a:latin typeface="Century Gothic"/>
              </a:rPr>
              <a:t>nnovativ(a)</a:t>
            </a:r>
            <a:br>
              <a:rPr lang="en-US" sz="4400">
                <a:latin typeface="Century Gothic"/>
              </a:rPr>
            </a:br>
            <a:r>
              <a:rPr lang="en-US" sz="4400" err="1">
                <a:latin typeface="Century Gothic"/>
              </a:rPr>
              <a:t>lösning</a:t>
            </a:r>
            <a:r>
              <a:rPr lang="en-US" sz="4400">
                <a:latin typeface="Century Gothic"/>
              </a:rPr>
              <a:t>(</a:t>
            </a:r>
            <a:r>
              <a:rPr lang="en-US" sz="4400" err="1">
                <a:latin typeface="Century Gothic"/>
              </a:rPr>
              <a:t>ar</a:t>
            </a:r>
            <a:r>
              <a:rPr lang="en-US" sz="4400">
                <a:latin typeface="Century Gothic"/>
              </a:rPr>
              <a:t>)</a:t>
            </a:r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5BCEA841-27C3-942B-79B7-DED792EF8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9" y="4489124"/>
            <a:ext cx="6023954" cy="2206016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sz="2400"/>
              <a:t>Solceller på byggnader.</a:t>
            </a:r>
          </a:p>
          <a:p>
            <a:r>
              <a:rPr lang="sv-SE" sz="2400"/>
              <a:t>Vindkraftverk.</a:t>
            </a:r>
          </a:p>
          <a:p>
            <a:r>
              <a:rPr lang="sv-SE" sz="2400"/>
              <a:t>Fissionsreaktor. (drivs av CO2)</a:t>
            </a:r>
          </a:p>
          <a:p>
            <a:r>
              <a:rPr lang="sv-SE" sz="2400"/>
              <a:t>CO2 renare. </a:t>
            </a:r>
          </a:p>
          <a:p>
            <a:r>
              <a:rPr lang="sv-SE" sz="2400" err="1"/>
              <a:t>Soltorn</a:t>
            </a:r>
            <a:r>
              <a:rPr lang="sv-SE" sz="2400"/>
              <a:t>, elbilar.</a:t>
            </a:r>
          </a:p>
          <a:p>
            <a:r>
              <a:rPr lang="sv-SE" sz="2400"/>
              <a:t>Koraller. (bättre mångfald)</a:t>
            </a:r>
          </a:p>
          <a:p>
            <a:r>
              <a:rPr lang="sv-SE" sz="2400"/>
              <a:t>Närproducerat.</a:t>
            </a:r>
          </a:p>
          <a:p>
            <a:r>
              <a:rPr lang="sv-SE" sz="2400"/>
              <a:t>Korta avstånd.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5301CA1F-3E28-91FA-E12C-60F6DFB43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1" r="-3" b="-3"/>
          <a:stretch/>
        </p:blipFill>
        <p:spPr>
          <a:xfrm>
            <a:off x="7174993" y="1681"/>
            <a:ext cx="5043739" cy="235617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29168DB-31C3-4441-08A0-4DC6B7CAD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2" r="-3" b="-3"/>
          <a:stretch/>
        </p:blipFill>
        <p:spPr>
          <a:xfrm>
            <a:off x="7174989" y="2224173"/>
            <a:ext cx="5030369" cy="2583446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6B8E3EA7-5BA6-D7BA-7CEA-33A792133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3754"/>
          <a:stretch/>
        </p:blipFill>
        <p:spPr>
          <a:xfrm>
            <a:off x="7174979" y="4820989"/>
            <a:ext cx="5030370" cy="20487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2AD4E3-D49C-FF70-9376-B1960919150A}"/>
              </a:ext>
            </a:extLst>
          </p:cNvPr>
          <p:cNvSpPr txBox="1"/>
          <p:nvPr/>
        </p:nvSpPr>
        <p:spPr>
          <a:xfrm>
            <a:off x="5067300" y="3257551"/>
            <a:ext cx="20574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3" name="Graphic 3" descr="Vindkraftverk med hel fyllning">
            <a:extLst>
              <a:ext uri="{FF2B5EF4-FFF2-40B4-BE49-F238E27FC236}">
                <a16:creationId xmlns:a16="http://schemas.microsoft.com/office/drawing/2014/main" id="{85F4CA55-9CE2-2BE8-A45B-50209B9DE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2800" y="707887"/>
            <a:ext cx="1135269" cy="113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9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6">
            <a:extLst>
              <a:ext uri="{FF2B5EF4-FFF2-40B4-BE49-F238E27FC236}">
                <a16:creationId xmlns:a16="http://schemas.microsoft.com/office/drawing/2014/main" id="{91CF38AD-64FF-4090-AFB9-CD5E95EF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a14="http://schemas.microsoft.com/office/drawing/2010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id="{25D8FF91-E288-440D-8157-447C8980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58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18">
            <a:extLst>
              <a:ext uri="{FF2B5EF4-FFF2-40B4-BE49-F238E27FC236}">
                <a16:creationId xmlns:a16="http://schemas.microsoft.com/office/drawing/2014/main" id="{BDFD85CC-2798-453A-A5F2-849A59855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0932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33">
            <a:extLst>
              <a:ext uri="{FF2B5EF4-FFF2-40B4-BE49-F238E27FC236}">
                <a16:creationId xmlns:a16="http://schemas.microsoft.com/office/drawing/2014/main" id="{FB254FB8-8225-4218-96A9-970729B57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3E89FEA3-F6D5-45EE-889F-D11BC4BEB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35">
              <a:extLst>
                <a:ext uri="{FF2B5EF4-FFF2-40B4-BE49-F238E27FC236}">
                  <a16:creationId xmlns:a16="http://schemas.microsoft.com/office/drawing/2014/main" id="{19E2CD6E-5C90-4DA2-880B-EC1DC9C14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A3DCB2FA-F03D-4AEA-AB50-2070F3BFC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ubrik 4">
            <a:extLst>
              <a:ext uri="{FF2B5EF4-FFF2-40B4-BE49-F238E27FC236}">
                <a16:creationId xmlns:a16="http://schemas.microsoft.com/office/drawing/2014/main" id="{A740D548-24EC-4DE2-93CE-E960DDE9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85368" cy="15682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sv-SE"/>
              <a:t>Fokusområde 4. fritidsaktiviteter</a:t>
            </a:r>
            <a:br>
              <a:rPr lang="sv-SE"/>
            </a:br>
            <a:r>
              <a:rPr lang="sv-SE" sz="3200"/>
              <a:t>lära sig simma, fysiska aktiviteter, roligt såklart,</a:t>
            </a:r>
            <a:br>
              <a:rPr lang="en-US" sz="3200"/>
            </a:br>
            <a:r>
              <a:rPr lang="en-US"/>
              <a:t> 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B673544A-A316-873A-5C95-7292F0104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857" b="6277"/>
          <a:stretch/>
        </p:blipFill>
        <p:spPr>
          <a:xfrm>
            <a:off x="806492" y="1255177"/>
            <a:ext cx="5030845" cy="24347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BC0A2B-ED77-21AE-DD79-B9CF4364898F}"/>
              </a:ext>
            </a:extLst>
          </p:cNvPr>
          <p:cNvSpPr txBox="1"/>
          <p:nvPr/>
        </p:nvSpPr>
        <p:spPr>
          <a:xfrm>
            <a:off x="7539788" y="3268578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6" name="Graphic 6" descr="Körsbärsblomma kontur">
            <a:extLst>
              <a:ext uri="{FF2B5EF4-FFF2-40B4-BE49-F238E27FC236}">
                <a16:creationId xmlns:a16="http://schemas.microsoft.com/office/drawing/2014/main" id="{5B6F8B7E-1EE9-48F8-04C8-8E99F27E0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-4620000">
            <a:off x="11074784" y="40166"/>
            <a:ext cx="1088189" cy="1114925"/>
          </a:xfrm>
          <a:prstGeom prst="rect">
            <a:avLst/>
          </a:prstGeom>
        </p:spPr>
      </p:pic>
      <p:pic>
        <p:nvPicPr>
          <p:cNvPr id="7" name="Graphic 7" descr="Körsbärsblomma kontur">
            <a:extLst>
              <a:ext uri="{FF2B5EF4-FFF2-40B4-BE49-F238E27FC236}">
                <a16:creationId xmlns:a16="http://schemas.microsoft.com/office/drawing/2014/main" id="{CF94E3D0-4B46-E1CB-BEA5-93C5C101E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40000">
            <a:off x="1172" y="66846"/>
            <a:ext cx="1261978" cy="126197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D9D6FE2A-7A65-A2FA-2A39-18AE58661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715" y="1244305"/>
            <a:ext cx="5002463" cy="240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E9172E228236498985A1DC68F2EDE2" ma:contentTypeVersion="17" ma:contentTypeDescription="Create a new document." ma:contentTypeScope="" ma:versionID="fe0248ebded03dd32249574e36145853">
  <xsd:schema xmlns:xsd="http://www.w3.org/2001/XMLSchema" xmlns:xs="http://www.w3.org/2001/XMLSchema" xmlns:p="http://schemas.microsoft.com/office/2006/metadata/properties" xmlns:ns2="2ad7d85a-40b0-438d-a0e1-5f661dbb70d6" xmlns:ns3="53b27f7e-466d-4ccc-9437-69d6d03d8361" targetNamespace="http://schemas.microsoft.com/office/2006/metadata/properties" ma:root="true" ma:fieldsID="f462f9b2cee12feb84211b61a7ed88b8" ns2:_="" ns3:_="">
    <xsd:import namespace="2ad7d85a-40b0-438d-a0e1-5f661dbb70d6"/>
    <xsd:import namespace="53b27f7e-466d-4ccc-9437-69d6d03d83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d7d85a-40b0-438d-a0e1-5f661dbb70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46dfa3c-b651-4bbc-9963-d4a08547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27f7e-466d-4ccc-9437-69d6d03d836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0dfc92-545f-4816-ba68-cef97905b587}" ma:internalName="TaxCatchAll" ma:showField="CatchAllData" ma:web="53b27f7e-466d-4ccc-9437-69d6d03d83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d7d85a-40b0-438d-a0e1-5f661dbb70d6">
      <Terms xmlns="http://schemas.microsoft.com/office/infopath/2007/PartnerControls"/>
    </lcf76f155ced4ddcb4097134ff3c332f>
    <TaxCatchAll xmlns="53b27f7e-466d-4ccc-9437-69d6d03d8361" xsi:nil="true"/>
  </documentManagement>
</p:properties>
</file>

<file path=customXml/itemProps1.xml><?xml version="1.0" encoding="utf-8"?>
<ds:datastoreItem xmlns:ds="http://schemas.openxmlformats.org/officeDocument/2006/customXml" ds:itemID="{465FE4D9-1822-41F1-A21F-F4FA5FF67B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831329-3D68-4EF2-91B3-F473922790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d7d85a-40b0-438d-a0e1-5f661dbb70d6"/>
    <ds:schemaRef ds:uri="53b27f7e-466d-4ccc-9437-69d6d03d83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2B285D-6E11-4652-A5D4-8722E4F20EDA}">
  <ds:schemaRefs>
    <ds:schemaRef ds:uri="4227c31f-22ef-4086-858e-2f7f80e1161e"/>
    <ds:schemaRef ds:uri="9696d8d5-6642-4638-a046-adc7e6afb5d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2ad7d85a-40b0-438d-a0e1-5f661dbb70d6"/>
    <ds:schemaRef ds:uri="53b27f7e-466d-4ccc-9437-69d6d03d836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TM03457503[[fn=Citat]]</Template>
  <TotalTime>0</TotalTime>
  <Words>220</Words>
  <Application>Microsoft Office PowerPoint</Application>
  <PresentationFormat>Bredbild</PresentationFormat>
  <Paragraphs>45</Paragraphs>
  <Slides>12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7" baseType="lpstr">
      <vt:lpstr>Century Gothic</vt:lpstr>
      <vt:lpstr>Wingdings 2</vt:lpstr>
      <vt:lpstr>Modern Love Caps</vt:lpstr>
      <vt:lpstr>Calibri</vt:lpstr>
      <vt:lpstr>Quotable</vt:lpstr>
      <vt:lpstr>PowerPoint-presentation</vt:lpstr>
      <vt:lpstr> Hanna, Jossan och Nellie.  Bodbysunds miljöskola 4-5-6an</vt:lpstr>
      <vt:lpstr>Överblicksbild(er) av världen</vt:lpstr>
      <vt:lpstr>Fokusområde 1. Miljö och självförsörjning</vt:lpstr>
      <vt:lpstr>Fokusområde 2. bostadsområden</vt:lpstr>
      <vt:lpstr>Fokusområde 3. bondgården </vt:lpstr>
      <vt:lpstr>Beskrivning av vår process</vt:lpstr>
      <vt:lpstr>Innovativ(a) lösning(ar)</vt:lpstr>
      <vt:lpstr>Fokusområde 4. fritidsaktiviteter lära sig simma, fysiska aktiviteter, roligt såklart,  </vt:lpstr>
      <vt:lpstr>Fokusområde 5 Skolan </vt:lpstr>
      <vt:lpstr>exempelbilder</vt:lpstr>
      <vt:lpstr>Avslutande reflektioner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Ida Nylander</dc:creator>
  <cp:lastModifiedBy>Alexander Bodén</cp:lastModifiedBy>
  <cp:revision>2</cp:revision>
  <dcterms:created xsi:type="dcterms:W3CDTF">2021-03-10T12:29:44Z</dcterms:created>
  <dcterms:modified xsi:type="dcterms:W3CDTF">2023-11-24T06:36:23Z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0x0101008EE9172E228236498985A1DC68F2EDE2</vt:lpwstr>
  </property>
  <property fmtid="{D5CDD505-2E9C-101B-9397-08002B2CF9AE}" pid="3" name="MediaServiceImageTags">
    <vt:lpwstr/>
  </property>
</Properties>
</file>