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6"/>
  </p:notesMasterIdLst>
  <p:sldIdLst>
    <p:sldId id="256" r:id="rId5"/>
    <p:sldId id="271" r:id="rId6"/>
    <p:sldId id="259" r:id="rId7"/>
    <p:sldId id="272" r:id="rId8"/>
    <p:sldId id="273" r:id="rId9"/>
    <p:sldId id="279" r:id="rId10"/>
    <p:sldId id="275" r:id="rId11"/>
    <p:sldId id="276" r:id="rId12"/>
    <p:sldId id="274" r:id="rId13"/>
    <p:sldId id="283" r:id="rId14"/>
    <p:sldId id="282" r:id="rId15"/>
  </p:sldIdLst>
  <p:sldSz cx="12192000" cy="6858000"/>
  <p:notesSz cx="6858000" cy="9144000"/>
  <p:embeddedFontLst>
    <p:embeddedFont>
      <p:font typeface="Adelle PE" panose="0200050306000002000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Soleil" panose="02000503030000020004" charset="0"/>
      <p:regular r:id="rId25"/>
      <p:bold r:id="rId26"/>
      <p:italic r:id="rId27"/>
      <p:boldItalic r:id="rId28"/>
    </p:embeddedFont>
    <p:embeddedFont>
      <p:font typeface="Wingdings 2" panose="05020102010507070707" pitchFamily="18" charset="2"/>
      <p:regular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F60113-DBC3-4861-8444-22532421EFBF}" v="2" dt="2023-12-01T08:53:21.8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9C0A7-8AFC-46BC-A49D-C1F24F3D47B5}" type="datetimeFigureOut">
              <a:rPr lang="sv-SE" smtClean="0"/>
              <a:t>2023-12-01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C64A31-CFED-44CD-A059-EF1A79657E21}" type="slidenum">
              <a:rPr lang="sv-SE" smtClean="0"/>
              <a:t>‹#›</a:t>
            </a:fld>
            <a:endParaRPr lang="sv-SE"/>
          </a:p>
        </p:txBody>
      </p:sp>
    </p:spTree>
    <p:extLst>
      <p:ext uri="{BB962C8B-B14F-4D97-AF65-F5344CB8AC3E}">
        <p14:creationId xmlns:p14="http://schemas.microsoft.com/office/powerpoint/2010/main" val="2426540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EC64A31-CFED-44CD-A059-EF1A79657E21}" type="slidenum">
              <a:rPr lang="sv-SE" smtClean="0"/>
              <a:t>3</a:t>
            </a:fld>
            <a:endParaRPr lang="sv-SE"/>
          </a:p>
        </p:txBody>
      </p:sp>
    </p:spTree>
    <p:extLst>
      <p:ext uri="{BB962C8B-B14F-4D97-AF65-F5344CB8AC3E}">
        <p14:creationId xmlns:p14="http://schemas.microsoft.com/office/powerpoint/2010/main" val="234808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EC64A31-CFED-44CD-A059-EF1A79657E21}" type="slidenum">
              <a:rPr lang="sv-SE" smtClean="0"/>
              <a:t>7</a:t>
            </a:fld>
            <a:endParaRPr lang="sv-SE"/>
          </a:p>
        </p:txBody>
      </p:sp>
    </p:spTree>
    <p:extLst>
      <p:ext uri="{BB962C8B-B14F-4D97-AF65-F5344CB8AC3E}">
        <p14:creationId xmlns:p14="http://schemas.microsoft.com/office/powerpoint/2010/main" val="3473467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1" name="Freeform 6"/>
          <p:cNvSpPr/>
          <p:nvPr userDrawn="1"/>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884091"/>
          </a:solidFill>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810001" y="5331647"/>
            <a:ext cx="10572000" cy="434974"/>
          </a:xfrm>
        </p:spPr>
        <p:txBody>
          <a:bodyPr anchor="t">
            <a:noAutofit/>
          </a:bodyPr>
          <a:lstStyle>
            <a:lvl1pPr marL="0" indent="0" algn="l">
              <a:buNone/>
              <a:defRPr sz="3200" b="1">
                <a:solidFill>
                  <a:srgbClr val="88409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US"/>
          </a:p>
        </p:txBody>
      </p:sp>
      <p:pic>
        <p:nvPicPr>
          <p:cNvPr id="10" name="Bildobjekt 9">
            <a:extLst>
              <a:ext uri="{FF2B5EF4-FFF2-40B4-BE49-F238E27FC236}">
                <a16:creationId xmlns:a16="http://schemas.microsoft.com/office/drawing/2014/main" id="{4D87CE7F-BC2A-4A1A-96D8-44E2632A1E01}"/>
              </a:ext>
            </a:extLst>
          </p:cNvPr>
          <p:cNvPicPr>
            <a:picLocks noChangeAspect="1"/>
          </p:cNvPicPr>
          <p:nvPr userDrawn="1"/>
        </p:nvPicPr>
        <p:blipFill>
          <a:blip r:embed="rId2"/>
          <a:stretch>
            <a:fillRect/>
          </a:stretch>
        </p:blipFill>
        <p:spPr>
          <a:xfrm>
            <a:off x="0" y="-3175"/>
            <a:ext cx="12192000" cy="4890197"/>
          </a:xfrm>
          <a:prstGeom prst="rect">
            <a:avLst/>
          </a:prstGeom>
        </p:spPr>
      </p:pic>
      <p:pic>
        <p:nvPicPr>
          <p:cNvPr id="13" name="Bildobjekt 12" descr="En bild som visar text, clipart, tallrik, kärl&#10;&#10;Automatiskt genererad beskrivning">
            <a:extLst>
              <a:ext uri="{FF2B5EF4-FFF2-40B4-BE49-F238E27FC236}">
                <a16:creationId xmlns:a16="http://schemas.microsoft.com/office/drawing/2014/main" id="{56524C1C-1660-47D7-86A3-F2DD32DAD025}"/>
              </a:ext>
            </a:extLst>
          </p:cNvPr>
          <p:cNvPicPr>
            <a:picLocks noChangeAspect="1"/>
          </p:cNvPicPr>
          <p:nvPr userDrawn="1"/>
        </p:nvPicPr>
        <p:blipFill>
          <a:blip r:embed="rId3"/>
          <a:stretch>
            <a:fillRect/>
          </a:stretch>
        </p:blipFill>
        <p:spPr>
          <a:xfrm>
            <a:off x="3102096" y="2176269"/>
            <a:ext cx="5987808" cy="125273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mnkort">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88409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38" name="Title 1"/>
          <p:cNvSpPr>
            <a:spLocks noGrp="1"/>
          </p:cNvSpPr>
          <p:nvPr>
            <p:ph type="title"/>
          </p:nvPr>
        </p:nvSpPr>
        <p:spPr>
          <a:xfrm>
            <a:off x="1357089" y="2435957"/>
            <a:ext cx="4382521" cy="2007789"/>
          </a:xfrm>
        </p:spPr>
        <p:txBody>
          <a:bodyPr/>
          <a:lstStyle>
            <a:lvl1pPr>
              <a:defRPr sz="3200">
                <a:solidFill>
                  <a:schemeClr val="tx1"/>
                </a:solidFill>
              </a:defRPr>
            </a:lvl1pPr>
          </a:lstStyle>
          <a:p>
            <a:r>
              <a:rPr lang="sv-SE"/>
              <a:t>Klicka här för att ändra mall för rubrikformat</a:t>
            </a:r>
            <a:endParaRPr lang="en-US"/>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sv-SE"/>
              <a:t>Klicka här för att ändra format på bakgrundstexten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884091"/>
          </a:solid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1046720" cy="970450"/>
          </a:xfrm>
          <a:effectLst/>
        </p:spPr>
        <p:txBody>
          <a:bodyPr/>
          <a:lstStyle>
            <a:lvl1pPr>
              <a:defRPr sz="3600">
                <a:solidFill>
                  <a:schemeClr val="tx1"/>
                </a:solidFill>
              </a:defRPr>
            </a:lvl1pPr>
          </a:lstStyle>
          <a:p>
            <a:r>
              <a:rPr lang="sv-SE"/>
              <a:t>Klicka här för att ändra mall för rubrikformat</a:t>
            </a:r>
            <a:endParaRPr lang="en-US"/>
          </a:p>
        </p:txBody>
      </p:sp>
      <p:sp>
        <p:nvSpPr>
          <p:cNvPr id="3" name="Content Placeholder 2"/>
          <p:cNvSpPr>
            <a:spLocks noGrp="1"/>
          </p:cNvSpPr>
          <p:nvPr>
            <p:ph idx="1"/>
          </p:nvPr>
        </p:nvSpPr>
        <p:spPr>
          <a:xfrm>
            <a:off x="818712" y="2222287"/>
            <a:ext cx="10554574" cy="363651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884091"/>
          </a:solid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3600">
                <a:solidFill>
                  <a:schemeClr val="tx1"/>
                </a:solidFill>
              </a:defRPr>
            </a:lvl1pPr>
          </a:lstStyle>
          <a:p>
            <a:r>
              <a:rPr lang="sv-SE"/>
              <a:t>Klicka här för att ändra mall för rubrikformat</a:t>
            </a:r>
            <a:endParaRPr lang="en-US"/>
          </a:p>
        </p:txBody>
      </p:sp>
      <p:sp>
        <p:nvSpPr>
          <p:cNvPr id="3" name="Content Placeholder 2"/>
          <p:cNvSpPr>
            <a:spLocks noGrp="1"/>
          </p:cNvSpPr>
          <p:nvPr>
            <p:ph sz="half" idx="1"/>
          </p:nvPr>
        </p:nvSpPr>
        <p:spPr>
          <a:xfrm>
            <a:off x="818712" y="2583965"/>
            <a:ext cx="5185873" cy="3331924"/>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187415" y="2583964"/>
            <a:ext cx="5194583" cy="3331924"/>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884091"/>
          </a:solid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3600">
                <a:solidFill>
                  <a:schemeClr val="tx1"/>
                </a:solidFill>
              </a:defRPr>
            </a:lvl1pPr>
          </a:lstStyle>
          <a:p>
            <a:r>
              <a:rPr lang="sv-SE"/>
              <a:t>Klicka här för att ändra mall för rubrikformat</a:t>
            </a:r>
            <a:endParaRPr lang="en-US"/>
          </a:p>
        </p:txBody>
      </p:sp>
      <p:sp>
        <p:nvSpPr>
          <p:cNvPr id="3" name="Text Placeholder 2"/>
          <p:cNvSpPr>
            <a:spLocks noGrp="1"/>
          </p:cNvSpPr>
          <p:nvPr>
            <p:ph type="body" idx="1"/>
          </p:nvPr>
        </p:nvSpPr>
        <p:spPr>
          <a:xfrm>
            <a:off x="814728" y="2642235"/>
            <a:ext cx="5189857" cy="576262"/>
          </a:xfrm>
        </p:spPr>
        <p:txBody>
          <a:bodyPr anchor="b">
            <a:noAutofit/>
          </a:bodyPr>
          <a:lstStyle>
            <a:lvl1pPr marL="0" indent="0" algn="l">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14729" y="3218498"/>
            <a:ext cx="5189856" cy="2642553"/>
          </a:xfrm>
        </p:spPr>
        <p:txBody>
          <a:bodyPr anchor="t">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187415" y="2633176"/>
            <a:ext cx="5194583" cy="576262"/>
          </a:xfrm>
        </p:spPr>
        <p:txBody>
          <a:bodyPr anchor="b">
            <a:noAutofit/>
          </a:bodyPr>
          <a:lstStyle>
            <a:lvl1pPr marL="0" indent="0" algn="l">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87415" y="3209440"/>
            <a:ext cx="5194583" cy="2651612"/>
          </a:xfrm>
        </p:spPr>
        <p:txBody>
          <a:bodyPr anchor="t">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884091"/>
          </a:solid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3600">
                <a:solidFill>
                  <a:schemeClr val="tx1"/>
                </a:solidFill>
              </a:defRPr>
            </a:lvl1pPr>
          </a:lstStyle>
          <a:p>
            <a:r>
              <a:rPr lang="sv-SE"/>
              <a:t>Klicka här för att ändra mall för rubrikformat</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1"/>
            </a:lvl1pPr>
          </a:lstStyle>
          <a:p>
            <a:r>
              <a:rPr lang="sv-SE"/>
              <a:t>Klicka här för att ändra mall för rubrikformat</a:t>
            </a:r>
            <a:endParaRPr lang="en-US"/>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chemeClr val="tx1">
              <a:lumMod val="95000"/>
            </a:schemeClr>
          </a:solidFill>
          <a:ln w="9525">
            <a:no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sv-SE"/>
              <a:t>Klicka på ikonen för att lägga till en bild</a:t>
            </a:r>
            <a:endParaRPr lang="en-US"/>
          </a:p>
        </p:txBody>
      </p:sp>
      <p:sp>
        <p:nvSpPr>
          <p:cNvPr id="4" name="Text Placeholder 3"/>
          <p:cNvSpPr>
            <a:spLocks noGrp="1"/>
          </p:cNvSpPr>
          <p:nvPr>
            <p:ph type="body" sz="half" idx="2"/>
          </p:nvPr>
        </p:nvSpPr>
        <p:spPr>
          <a:xfrm>
            <a:off x="814728" y="2466604"/>
            <a:ext cx="4852988" cy="351636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anorama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10000" y="4942840"/>
            <a:ext cx="10561418" cy="566738"/>
          </a:xfrm>
        </p:spPr>
        <p:txBody>
          <a:bodyPr anchor="b">
            <a:normAutofit/>
          </a:bodyPr>
          <a:lstStyle>
            <a:lvl1pPr algn="l">
              <a:defRPr sz="2400" b="1"/>
            </a:lvl1pPr>
          </a:lstStyle>
          <a:p>
            <a:r>
              <a:rPr lang="sv-SE"/>
              <a:t>Klicka här för att ändra mall för rubrikformat</a:t>
            </a:r>
            <a:endParaRPr lang="en-US"/>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solidFill>
            <a:schemeClr val="tx1">
              <a:lumMod val="95000"/>
            </a:schemeClr>
          </a:solidFill>
          <a:ln>
            <a:no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sv-SE"/>
              <a:t>Klicka på ikonen för att lägga till en bild</a:t>
            </a:r>
            <a:endParaRPr lang="en-US"/>
          </a:p>
        </p:txBody>
      </p:sp>
      <p:sp>
        <p:nvSpPr>
          <p:cNvPr id="4" name="Text Placeholder 3"/>
          <p:cNvSpPr>
            <a:spLocks noGrp="1"/>
          </p:cNvSpPr>
          <p:nvPr>
            <p:ph type="body" sz="half" idx="2"/>
          </p:nvPr>
        </p:nvSpPr>
        <p:spPr>
          <a:xfrm>
            <a:off x="810000" y="5509578"/>
            <a:ext cx="10561418"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itat med beskrivning">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884091"/>
          </a:solidFill>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3600" b="1" cap="none">
                <a:solidFill>
                  <a:schemeClr val="tx1"/>
                </a:solidFill>
              </a:defRPr>
            </a:lvl1pPr>
          </a:lstStyle>
          <a:p>
            <a:r>
              <a:rPr lang="sv-SE"/>
              <a:t>Klicka här för att ändra mall för rubrikformat</a:t>
            </a:r>
            <a:endParaRPr lang="en-US"/>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bg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sv-SE"/>
              <a:t>Klicka här för att ändra format på bakgrundstexten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p:spPr>
        <p:txBody>
          <a:bodyPr vert="horz" lIns="91440" tIns="45720" rIns="91440" bIns="45720" rtlCol="0" anchor="b">
            <a:noAutofit/>
          </a:bodyPr>
          <a:lstStyle/>
          <a:p>
            <a:r>
              <a:rPr lang="sv-SE"/>
              <a:t>Klicka här för att ändra mall för rubrikformat</a:t>
            </a:r>
            <a:endParaRPr lang="en-US"/>
          </a:p>
        </p:txBody>
      </p:sp>
      <p:sp>
        <p:nvSpPr>
          <p:cNvPr id="3" name="Text Placeholder 2"/>
          <p:cNvSpPr>
            <a:spLocks noGrp="1"/>
          </p:cNvSpPr>
          <p:nvPr>
            <p:ph type="body" idx="1"/>
          </p:nvPr>
        </p:nvSpPr>
        <p:spPr>
          <a:xfrm>
            <a:off x="810000" y="2184401"/>
            <a:ext cx="10563285" cy="3674397"/>
          </a:xfrm>
          <a:prstGeom prst="rect">
            <a:avLst/>
          </a:prstGeom>
          <a:effectLst/>
        </p:spPr>
        <p:txBody>
          <a:bodyPr vert="horz" lIns="91440" tIns="45720" rIns="91440" bIns="45720" rtlCol="0" anchor="t">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63" r:id="rId7"/>
    <p:sldLayoutId id="2147483657" r:id="rId8"/>
    <p:sldLayoutId id="2147483666" r:id="rId9"/>
    <p:sldLayoutId id="2147483661" r:id="rId10"/>
  </p:sldLayoutIdLst>
  <p:hf sldNum="0" hdr="0" ftr="0" dt="0"/>
  <p:txStyles>
    <p:titleStyle>
      <a:lvl1pPr algn="l" defTabSz="457200" rtl="0" eaLnBrk="1" latinLnBrk="0" hangingPunct="1">
        <a:spcBef>
          <a:spcPct val="0"/>
        </a:spcBef>
        <a:buNone/>
        <a:defRPr sz="3600" b="1" kern="1200">
          <a:solidFill>
            <a:srgbClr val="88409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bg1">
              <a:lumMod val="95000"/>
              <a:lumOff val="5000"/>
            </a:schemeClr>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lumMod val="95000"/>
              <a:lumOff val="5000"/>
            </a:schemeClr>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lumMod val="95000"/>
              <a:lumOff val="5000"/>
            </a:schemeClr>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lumMod val="95000"/>
              <a:lumOff val="5000"/>
            </a:schemeClr>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lumMod val="95000"/>
              <a:lumOff val="5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CFBCC871-035F-4E87-9FCF-E59BF95AC297}"/>
              </a:ext>
            </a:extLst>
          </p:cNvPr>
          <p:cNvSpPr>
            <a:spLocks noGrp="1"/>
          </p:cNvSpPr>
          <p:nvPr>
            <p:ph type="subTitle" idx="1"/>
          </p:nvPr>
        </p:nvSpPr>
        <p:spPr/>
        <p:txBody>
          <a:bodyPr/>
          <a:lstStyle/>
          <a:p>
            <a:r>
              <a:rPr lang="sv-SE"/>
              <a:t>Skolhackathon i </a:t>
            </a:r>
            <a:r>
              <a:rPr lang="sv-SE" err="1"/>
              <a:t>Minecraft</a:t>
            </a:r>
            <a:r>
              <a:rPr lang="sv-SE"/>
              <a:t> 2022</a:t>
            </a:r>
          </a:p>
        </p:txBody>
      </p:sp>
    </p:spTree>
    <p:extLst>
      <p:ext uri="{BB962C8B-B14F-4D97-AF65-F5344CB8AC3E}">
        <p14:creationId xmlns:p14="http://schemas.microsoft.com/office/powerpoint/2010/main" val="1242038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p:txBody>
          <a:bodyPr/>
          <a:lstStyle/>
          <a:p>
            <a:r>
              <a:rPr lang="sv-SE" dirty="0"/>
              <a:t>Fokusområde 5 återvinning</a:t>
            </a:r>
          </a:p>
        </p:txBody>
      </p:sp>
      <p:sp>
        <p:nvSpPr>
          <p:cNvPr id="6" name="Platshållare för innehåll 5">
            <a:extLst>
              <a:ext uri="{FF2B5EF4-FFF2-40B4-BE49-F238E27FC236}">
                <a16:creationId xmlns:a16="http://schemas.microsoft.com/office/drawing/2014/main" id="{2CA70DC7-EE47-4009-B5F4-6C9BCFD2B369}"/>
              </a:ext>
            </a:extLst>
          </p:cNvPr>
          <p:cNvSpPr>
            <a:spLocks noGrp="1"/>
          </p:cNvSpPr>
          <p:nvPr>
            <p:ph idx="1"/>
          </p:nvPr>
        </p:nvSpPr>
        <p:spPr>
          <a:xfrm>
            <a:off x="818713" y="2466835"/>
            <a:ext cx="10554574" cy="3636511"/>
          </a:xfrm>
        </p:spPr>
        <p:txBody>
          <a:bodyPr>
            <a:normAutofit/>
          </a:bodyPr>
          <a:lstStyle/>
          <a:p>
            <a:r>
              <a:rPr lang="sv-SE" i="1" dirty="0"/>
              <a:t> </a:t>
            </a:r>
          </a:p>
        </p:txBody>
      </p:sp>
      <p:pic>
        <p:nvPicPr>
          <p:cNvPr id="4" name="Platshållare för innehåll 4">
            <a:extLst>
              <a:ext uri="{FF2B5EF4-FFF2-40B4-BE49-F238E27FC236}">
                <a16:creationId xmlns:a16="http://schemas.microsoft.com/office/drawing/2014/main" id="{484A1062-B3FE-4E1A-BB70-D8A54FE10D7C}"/>
              </a:ext>
            </a:extLst>
          </p:cNvPr>
          <p:cNvPicPr>
            <a:picLocks noChangeAspect="1"/>
          </p:cNvPicPr>
          <p:nvPr/>
        </p:nvPicPr>
        <p:blipFill>
          <a:blip r:embed="rId2"/>
          <a:stretch>
            <a:fillRect/>
          </a:stretch>
        </p:blipFill>
        <p:spPr>
          <a:xfrm>
            <a:off x="318995" y="3670065"/>
            <a:ext cx="10554574" cy="3191135"/>
          </a:xfrm>
          <a:prstGeom prst="rect">
            <a:avLst/>
          </a:prstGeom>
        </p:spPr>
      </p:pic>
      <p:sp>
        <p:nvSpPr>
          <p:cNvPr id="2" name="textruta 1">
            <a:extLst>
              <a:ext uri="{FF2B5EF4-FFF2-40B4-BE49-F238E27FC236}">
                <a16:creationId xmlns:a16="http://schemas.microsoft.com/office/drawing/2014/main" id="{D40B49D6-4069-4675-9EE3-FBE8C70C5E43}"/>
              </a:ext>
            </a:extLst>
          </p:cNvPr>
          <p:cNvSpPr txBox="1"/>
          <p:nvPr/>
        </p:nvSpPr>
        <p:spPr>
          <a:xfrm>
            <a:off x="832781" y="2220686"/>
            <a:ext cx="10699092" cy="646331"/>
          </a:xfrm>
          <a:prstGeom prst="rect">
            <a:avLst/>
          </a:prstGeom>
          <a:noFill/>
        </p:spPr>
        <p:txBody>
          <a:bodyPr wrap="square" rtlCol="0">
            <a:spAutoFit/>
          </a:bodyPr>
          <a:lstStyle/>
          <a:p>
            <a:r>
              <a:rPr lang="sv-SE" i="1" dirty="0">
                <a:solidFill>
                  <a:schemeClr val="bg1"/>
                </a:solidFill>
              </a:rPr>
              <a:t>Vi har hissar som har olika fack så vi lättare kan tömma containrarna. Det är bra ventilation som gör det trevligare. På taket så har vi stora containrar för större saker som t.ex. vitvaror och el.</a:t>
            </a:r>
          </a:p>
        </p:txBody>
      </p:sp>
      <p:pic>
        <p:nvPicPr>
          <p:cNvPr id="3076" name="Bildobjekt 1">
            <a:extLst>
              <a:ext uri="{FF2B5EF4-FFF2-40B4-BE49-F238E27FC236}">
                <a16:creationId xmlns:a16="http://schemas.microsoft.com/office/drawing/2014/main" id="{43D0970D-9A94-4E82-B85D-29F23131B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836" y="3674937"/>
            <a:ext cx="7437754" cy="42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Bildobjekt 1">
            <a:extLst>
              <a:ext uri="{FF2B5EF4-FFF2-40B4-BE49-F238E27FC236}">
                <a16:creationId xmlns:a16="http://schemas.microsoft.com/office/drawing/2014/main" id="{3591539C-2326-49AF-9517-54AF3936A0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91" y="3670065"/>
            <a:ext cx="7360757"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090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CE1303-8100-98CF-D419-C6BE52121125}"/>
              </a:ext>
            </a:extLst>
          </p:cNvPr>
          <p:cNvSpPr>
            <a:spLocks noGrp="1"/>
          </p:cNvSpPr>
          <p:nvPr>
            <p:ph type="title"/>
          </p:nvPr>
        </p:nvSpPr>
        <p:spPr/>
        <p:txBody>
          <a:bodyPr/>
          <a:lstStyle/>
          <a:p>
            <a:r>
              <a:rPr lang="sv-SE" dirty="0"/>
              <a:t>Avslutande reflektioner</a:t>
            </a:r>
          </a:p>
        </p:txBody>
      </p:sp>
      <p:sp>
        <p:nvSpPr>
          <p:cNvPr id="3" name="Platshållare för text 2">
            <a:extLst>
              <a:ext uri="{FF2B5EF4-FFF2-40B4-BE49-F238E27FC236}">
                <a16:creationId xmlns:a16="http://schemas.microsoft.com/office/drawing/2014/main" id="{BBC7C3A7-4EFF-BC28-B787-845D95F8B803}"/>
              </a:ext>
            </a:extLst>
          </p:cNvPr>
          <p:cNvSpPr>
            <a:spLocks noGrp="1"/>
          </p:cNvSpPr>
          <p:nvPr>
            <p:ph type="body" sz="quarter" idx="16"/>
          </p:nvPr>
        </p:nvSpPr>
        <p:spPr/>
        <p:txBody>
          <a:bodyPr/>
          <a:lstStyle/>
          <a:p>
            <a:r>
              <a:rPr lang="sv-SE" dirty="0"/>
              <a:t>Vi har lärt oss att tänka mycket på miljö och hållbarhet. </a:t>
            </a:r>
          </a:p>
          <a:p>
            <a:r>
              <a:rPr lang="sv-SE" dirty="0"/>
              <a:t>Det har varit jätte kul att få lära  sig så mycket och samtidigt ha roligt. </a:t>
            </a:r>
          </a:p>
          <a:p>
            <a:r>
              <a:rPr lang="sv-SE" dirty="0"/>
              <a:t>Om vi hade fått chansen skulle vi gärna göra </a:t>
            </a:r>
            <a:r>
              <a:rPr lang="sv-SE"/>
              <a:t>det igen!</a:t>
            </a:r>
            <a:endParaRPr lang="sv-SE" dirty="0"/>
          </a:p>
        </p:txBody>
      </p:sp>
    </p:spTree>
    <p:extLst>
      <p:ext uri="{BB962C8B-B14F-4D97-AF65-F5344CB8AC3E}">
        <p14:creationId xmlns:p14="http://schemas.microsoft.com/office/powerpoint/2010/main" val="2410657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FDA6284-4E06-4F93-9624-A49FE810F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5" name="Rubrik 4">
            <a:extLst>
              <a:ext uri="{FF2B5EF4-FFF2-40B4-BE49-F238E27FC236}">
                <a16:creationId xmlns:a16="http://schemas.microsoft.com/office/drawing/2014/main" id="{52013DEE-E5EA-4342-AF10-5B7E1C1E69B4}"/>
              </a:ext>
            </a:extLst>
          </p:cNvPr>
          <p:cNvSpPr>
            <a:spLocks noGrp="1"/>
          </p:cNvSpPr>
          <p:nvPr>
            <p:ph type="title"/>
          </p:nvPr>
        </p:nvSpPr>
        <p:spPr>
          <a:xfrm>
            <a:off x="710369" y="588738"/>
            <a:ext cx="4961534" cy="3781101"/>
          </a:xfrm>
        </p:spPr>
        <p:txBody>
          <a:bodyPr vert="horz" lIns="91440" tIns="45720" rIns="91440" bIns="45720" rtlCol="0" anchor="b" anchorCtr="0">
            <a:noAutofit/>
          </a:bodyPr>
          <a:lstStyle/>
          <a:p>
            <a:r>
              <a:rPr lang="en-US" sz="4400" dirty="0">
                <a:solidFill>
                  <a:srgbClr val="FEFEFE"/>
                </a:solidFill>
              </a:rPr>
              <a:t>Aron Bakteman </a:t>
            </a:r>
            <a:r>
              <a:rPr lang="en-US" sz="4400" dirty="0" err="1">
                <a:solidFill>
                  <a:srgbClr val="FEFEFE"/>
                </a:solidFill>
              </a:rPr>
              <a:t>och</a:t>
            </a:r>
            <a:r>
              <a:rPr lang="en-US" sz="4400" dirty="0">
                <a:solidFill>
                  <a:srgbClr val="FEFEFE"/>
                </a:solidFill>
              </a:rPr>
              <a:t> Stella Nilsson, </a:t>
            </a:r>
            <a:r>
              <a:rPr lang="en-US" sz="4400" dirty="0" err="1">
                <a:solidFill>
                  <a:srgbClr val="FEFEFE"/>
                </a:solidFill>
              </a:rPr>
              <a:t>Byskeskolan</a:t>
            </a:r>
            <a:r>
              <a:rPr lang="en-US" sz="4400" dirty="0">
                <a:solidFill>
                  <a:srgbClr val="FEFEFE"/>
                </a:solidFill>
              </a:rPr>
              <a:t> </a:t>
            </a:r>
            <a:r>
              <a:rPr lang="en-US" sz="4400" dirty="0" err="1">
                <a:solidFill>
                  <a:srgbClr val="FEFEFE"/>
                </a:solidFill>
              </a:rPr>
              <a:t>klass</a:t>
            </a:r>
            <a:r>
              <a:rPr lang="en-US" sz="4400" dirty="0">
                <a:solidFill>
                  <a:srgbClr val="FEFEFE"/>
                </a:solidFill>
              </a:rPr>
              <a:t> 5B Region </a:t>
            </a:r>
            <a:r>
              <a:rPr lang="en-US" sz="4400" dirty="0" err="1">
                <a:solidFill>
                  <a:srgbClr val="FEFEFE"/>
                </a:solidFill>
              </a:rPr>
              <a:t>Västerbotten</a:t>
            </a:r>
            <a:endParaRPr lang="en-US" sz="4400" dirty="0">
              <a:solidFill>
                <a:srgbClr val="FEFEFE"/>
              </a:solidFill>
            </a:endParaRPr>
          </a:p>
        </p:txBody>
      </p:sp>
      <p:pic>
        <p:nvPicPr>
          <p:cNvPr id="7" name="Picture 6" descr="En i en folkmassa">
            <a:extLst>
              <a:ext uri="{FF2B5EF4-FFF2-40B4-BE49-F238E27FC236}">
                <a16:creationId xmlns:a16="http://schemas.microsoft.com/office/drawing/2014/main" id="{94BA68BD-5B0E-40AD-8C71-D6D0F6E05543}"/>
              </a:ext>
            </a:extLst>
          </p:cNvPr>
          <p:cNvPicPr>
            <a:picLocks noChangeAspect="1"/>
          </p:cNvPicPr>
          <p:nvPr/>
        </p:nvPicPr>
        <p:blipFill rotWithShape="1">
          <a:blip r:embed="rId2"/>
          <a:srcRect l="20789" r="12598"/>
          <a:stretch/>
        </p:blipFill>
        <p:spPr>
          <a:xfrm>
            <a:off x="6100916" y="10"/>
            <a:ext cx="6091084" cy="6857990"/>
          </a:xfrm>
          <a:prstGeom prst="rect">
            <a:avLst/>
          </a:prstGeom>
        </p:spPr>
      </p:pic>
    </p:spTree>
    <p:extLst>
      <p:ext uri="{BB962C8B-B14F-4D97-AF65-F5344CB8AC3E}">
        <p14:creationId xmlns:p14="http://schemas.microsoft.com/office/powerpoint/2010/main" val="395112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5904AE3D-3777-4CB9-8C65-959D13E9B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sv-SE"/>
          </a:p>
        </p:txBody>
      </p:sp>
      <p:pic>
        <p:nvPicPr>
          <p:cNvPr id="7" name="Platshållare för innehåll 4">
            <a:extLst>
              <a:ext uri="{FF2B5EF4-FFF2-40B4-BE49-F238E27FC236}">
                <a16:creationId xmlns:a16="http://schemas.microsoft.com/office/drawing/2014/main" id="{D0D8E0B6-1186-4B9D-9E8D-F53173D19CCB}"/>
              </a:ext>
            </a:extLst>
          </p:cNvPr>
          <p:cNvPicPr>
            <a:picLocks noChangeAspect="1"/>
          </p:cNvPicPr>
          <p:nvPr/>
        </p:nvPicPr>
        <p:blipFill rotWithShape="1">
          <a:blip r:embed="rId3"/>
          <a:srcRect t="3838" r="-1" b="10313"/>
          <a:stretch/>
        </p:blipFill>
        <p:spPr>
          <a:xfrm>
            <a:off x="5782733" y="10"/>
            <a:ext cx="6409267" cy="4883271"/>
          </a:xfrm>
          <a:prstGeom prst="rect">
            <a:avLst/>
          </a:prstGeom>
        </p:spPr>
      </p:pic>
      <p:pic>
        <p:nvPicPr>
          <p:cNvPr id="4" name="Platshållare för innehåll 4">
            <a:extLst>
              <a:ext uri="{FF2B5EF4-FFF2-40B4-BE49-F238E27FC236}">
                <a16:creationId xmlns:a16="http://schemas.microsoft.com/office/drawing/2014/main" id="{C465B29D-256F-4230-A7EC-C204204EEB7F}"/>
              </a:ext>
            </a:extLst>
          </p:cNvPr>
          <p:cNvPicPr>
            <a:picLocks noChangeAspect="1"/>
          </p:cNvPicPr>
          <p:nvPr/>
        </p:nvPicPr>
        <p:blipFill rotWithShape="1">
          <a:blip r:embed="rId4"/>
          <a:srcRect l="15683" r="4443" b="-2"/>
          <a:stretch/>
        </p:blipFill>
        <p:spPr>
          <a:xfrm>
            <a:off x="8309697" y="-167300"/>
            <a:ext cx="3982386" cy="3190974"/>
          </a:xfrm>
          <a:custGeom>
            <a:avLst/>
            <a:gdLst/>
            <a:ahLst/>
            <a:cxnLst/>
            <a:rect l="l" t="t" r="r" b="b"/>
            <a:pathLst>
              <a:path w="6094411" h="4883281">
                <a:moveTo>
                  <a:pt x="0" y="0"/>
                </a:moveTo>
                <a:lnTo>
                  <a:pt x="6094411" y="0"/>
                </a:lnTo>
                <a:lnTo>
                  <a:pt x="6094411" y="2014600"/>
                </a:lnTo>
                <a:lnTo>
                  <a:pt x="5846149" y="2373182"/>
                </a:lnTo>
                <a:lnTo>
                  <a:pt x="5843219" y="2381649"/>
                </a:lnTo>
                <a:lnTo>
                  <a:pt x="5838822" y="2394349"/>
                </a:lnTo>
                <a:lnTo>
                  <a:pt x="5834426" y="2407048"/>
                </a:lnTo>
                <a:lnTo>
                  <a:pt x="5834426" y="2417632"/>
                </a:lnTo>
                <a:lnTo>
                  <a:pt x="5834426" y="2430332"/>
                </a:lnTo>
                <a:lnTo>
                  <a:pt x="5838822" y="2440915"/>
                </a:lnTo>
                <a:lnTo>
                  <a:pt x="5843219" y="2453615"/>
                </a:lnTo>
                <a:lnTo>
                  <a:pt x="5846149" y="2462082"/>
                </a:lnTo>
                <a:lnTo>
                  <a:pt x="6094411" y="2820664"/>
                </a:lnTo>
                <a:lnTo>
                  <a:pt x="6094411" y="4883281"/>
                </a:lnTo>
                <a:lnTo>
                  <a:pt x="0" y="4883281"/>
                </a:lnTo>
                <a:close/>
              </a:path>
            </a:pathLst>
          </a:custGeom>
          <a:ln w="12700">
            <a:solidFill>
              <a:schemeClr val="tx1"/>
            </a:solidFill>
          </a:ln>
        </p:spPr>
      </p:pic>
      <p:sp>
        <p:nvSpPr>
          <p:cNvPr id="14" name="Freeform 9">
            <a:extLst>
              <a:ext uri="{FF2B5EF4-FFF2-40B4-BE49-F238E27FC236}">
                <a16:creationId xmlns:a16="http://schemas.microsoft.com/office/drawing/2014/main" id="{70E3D626-0294-43EA-914B-05E88931C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a:xfrm>
            <a:off x="812788" y="4895558"/>
            <a:ext cx="10572000" cy="779529"/>
          </a:xfrm>
        </p:spPr>
        <p:txBody>
          <a:bodyPr vert="horz" lIns="91440" tIns="45720" rIns="91440" bIns="45720" rtlCol="0" anchor="b">
            <a:normAutofit/>
          </a:bodyPr>
          <a:lstStyle/>
          <a:p>
            <a:r>
              <a:rPr lang="en-US" sz="4000" err="1">
                <a:solidFill>
                  <a:srgbClr val="FEFEFE"/>
                </a:solidFill>
              </a:rPr>
              <a:t>Överblicksbild</a:t>
            </a:r>
            <a:r>
              <a:rPr lang="en-US" sz="4000">
                <a:solidFill>
                  <a:srgbClr val="FEFEFE"/>
                </a:solidFill>
              </a:rPr>
              <a:t>(er) av </a:t>
            </a:r>
            <a:r>
              <a:rPr lang="en-US" sz="4000" err="1">
                <a:solidFill>
                  <a:srgbClr val="FEFEFE"/>
                </a:solidFill>
              </a:rPr>
              <a:t>världen</a:t>
            </a:r>
            <a:endParaRPr lang="en-US" sz="4000">
              <a:solidFill>
                <a:srgbClr val="FEFEFE"/>
              </a:solidFill>
            </a:endParaRPr>
          </a:p>
        </p:txBody>
      </p:sp>
      <p:sp>
        <p:nvSpPr>
          <p:cNvPr id="6" name="Platshållare för innehåll 5">
            <a:extLst>
              <a:ext uri="{FF2B5EF4-FFF2-40B4-BE49-F238E27FC236}">
                <a16:creationId xmlns:a16="http://schemas.microsoft.com/office/drawing/2014/main" id="{2CA70DC7-EE47-4009-B5F4-6C9BCFD2B369}"/>
              </a:ext>
            </a:extLst>
          </p:cNvPr>
          <p:cNvSpPr>
            <a:spLocks noGrp="1"/>
          </p:cNvSpPr>
          <p:nvPr>
            <p:ph idx="1"/>
          </p:nvPr>
        </p:nvSpPr>
        <p:spPr>
          <a:xfrm>
            <a:off x="810001" y="5594109"/>
            <a:ext cx="10739574" cy="933299"/>
          </a:xfrm>
        </p:spPr>
        <p:txBody>
          <a:bodyPr vert="horz" lIns="91440" tIns="45720" rIns="91440" bIns="45720" rtlCol="0" anchor="t">
            <a:normAutofit/>
          </a:bodyPr>
          <a:lstStyle/>
          <a:p>
            <a:r>
              <a:rPr lang="en-US" i="1" dirty="0">
                <a:solidFill>
                  <a:schemeClr val="tx1"/>
                </a:solidFill>
              </a:rPr>
              <a:t>I </a:t>
            </a:r>
            <a:r>
              <a:rPr lang="en-US" i="1" dirty="0" err="1">
                <a:solidFill>
                  <a:schemeClr val="tx1"/>
                </a:solidFill>
              </a:rPr>
              <a:t>vårat</a:t>
            </a:r>
            <a:r>
              <a:rPr lang="en-US" i="1" dirty="0">
                <a:solidFill>
                  <a:schemeClr val="tx1"/>
                </a:solidFill>
              </a:rPr>
              <a:t> </a:t>
            </a:r>
            <a:r>
              <a:rPr lang="en-US" i="1" dirty="0" err="1">
                <a:solidFill>
                  <a:schemeClr val="tx1"/>
                </a:solidFill>
              </a:rPr>
              <a:t>samhälle</a:t>
            </a:r>
            <a:r>
              <a:rPr lang="en-US" i="1" dirty="0">
                <a:solidFill>
                  <a:schemeClr val="tx1"/>
                </a:solidFill>
              </a:rPr>
              <a:t> </a:t>
            </a:r>
            <a:r>
              <a:rPr lang="en-US" i="1" dirty="0" err="1">
                <a:solidFill>
                  <a:schemeClr val="tx1"/>
                </a:solidFill>
              </a:rPr>
              <a:t>vill</a:t>
            </a:r>
            <a:r>
              <a:rPr lang="en-US" i="1" dirty="0">
                <a:solidFill>
                  <a:schemeClr val="tx1"/>
                </a:solidFill>
              </a:rPr>
              <a:t> vi </a:t>
            </a:r>
            <a:r>
              <a:rPr lang="en-US" i="1" dirty="0" err="1">
                <a:solidFill>
                  <a:schemeClr val="tx1"/>
                </a:solidFill>
              </a:rPr>
              <a:t>att</a:t>
            </a:r>
            <a:r>
              <a:rPr lang="en-US" i="1" dirty="0">
                <a:solidFill>
                  <a:schemeClr val="tx1"/>
                </a:solidFill>
              </a:rPr>
              <a:t> </a:t>
            </a:r>
            <a:r>
              <a:rPr lang="en-US" i="1" dirty="0" err="1">
                <a:solidFill>
                  <a:schemeClr val="tx1"/>
                </a:solidFill>
              </a:rPr>
              <a:t>alla</a:t>
            </a:r>
            <a:r>
              <a:rPr lang="en-US" i="1" dirty="0">
                <a:solidFill>
                  <a:schemeClr val="tx1"/>
                </a:solidFill>
              </a:rPr>
              <a:t> ska </a:t>
            </a:r>
            <a:r>
              <a:rPr lang="en-US" i="1" dirty="0" err="1">
                <a:solidFill>
                  <a:schemeClr val="tx1"/>
                </a:solidFill>
              </a:rPr>
              <a:t>vara</a:t>
            </a:r>
            <a:r>
              <a:rPr lang="en-US" i="1" dirty="0">
                <a:solidFill>
                  <a:schemeClr val="tx1"/>
                </a:solidFill>
              </a:rPr>
              <a:t> </a:t>
            </a:r>
            <a:r>
              <a:rPr lang="en-US" i="1" dirty="0" err="1">
                <a:solidFill>
                  <a:schemeClr val="tx1"/>
                </a:solidFill>
              </a:rPr>
              <a:t>välkomna</a:t>
            </a:r>
            <a:r>
              <a:rPr lang="en-US" i="1" dirty="0">
                <a:solidFill>
                  <a:schemeClr val="tx1"/>
                </a:solidFill>
              </a:rPr>
              <a:t>, </a:t>
            </a:r>
            <a:r>
              <a:rPr lang="en-US" i="1" dirty="0" err="1">
                <a:solidFill>
                  <a:schemeClr val="tx1"/>
                </a:solidFill>
              </a:rPr>
              <a:t>även</a:t>
            </a:r>
            <a:r>
              <a:rPr lang="en-US" i="1" dirty="0">
                <a:solidFill>
                  <a:schemeClr val="tx1"/>
                </a:solidFill>
              </a:rPr>
              <a:t> </a:t>
            </a:r>
            <a:r>
              <a:rPr lang="en-US" i="1" dirty="0" err="1">
                <a:solidFill>
                  <a:schemeClr val="tx1"/>
                </a:solidFill>
              </a:rPr>
              <a:t>natur</a:t>
            </a:r>
            <a:r>
              <a:rPr lang="en-US" i="1" dirty="0">
                <a:solidFill>
                  <a:schemeClr val="tx1"/>
                </a:solidFill>
              </a:rPr>
              <a:t> </a:t>
            </a:r>
            <a:r>
              <a:rPr lang="en-US" i="1" dirty="0" err="1">
                <a:solidFill>
                  <a:schemeClr val="tx1"/>
                </a:solidFill>
              </a:rPr>
              <a:t>och</a:t>
            </a:r>
            <a:r>
              <a:rPr lang="en-US" i="1" dirty="0">
                <a:solidFill>
                  <a:schemeClr val="tx1"/>
                </a:solidFill>
              </a:rPr>
              <a:t> </a:t>
            </a:r>
            <a:r>
              <a:rPr lang="en-US" i="1" dirty="0" err="1">
                <a:solidFill>
                  <a:schemeClr val="tx1"/>
                </a:solidFill>
              </a:rPr>
              <a:t>växtighet</a:t>
            </a:r>
            <a:r>
              <a:rPr lang="en-US" i="1" dirty="0">
                <a:solidFill>
                  <a:schemeClr val="tx1"/>
                </a:solidFill>
              </a:rPr>
              <a:t>. Vi </a:t>
            </a:r>
            <a:r>
              <a:rPr lang="en-US" i="1" dirty="0" err="1">
                <a:solidFill>
                  <a:schemeClr val="tx1"/>
                </a:solidFill>
              </a:rPr>
              <a:t>har</a:t>
            </a:r>
            <a:r>
              <a:rPr lang="en-US" i="1" dirty="0">
                <a:solidFill>
                  <a:schemeClr val="tx1"/>
                </a:solidFill>
              </a:rPr>
              <a:t> </a:t>
            </a:r>
            <a:r>
              <a:rPr lang="en-US" i="1" dirty="0" err="1">
                <a:solidFill>
                  <a:schemeClr val="tx1"/>
                </a:solidFill>
              </a:rPr>
              <a:t>försökt</a:t>
            </a:r>
            <a:r>
              <a:rPr lang="en-US" i="1" dirty="0">
                <a:solidFill>
                  <a:schemeClr val="tx1"/>
                </a:solidFill>
              </a:rPr>
              <a:t> </a:t>
            </a:r>
            <a:r>
              <a:rPr lang="en-US" i="1" dirty="0" err="1">
                <a:solidFill>
                  <a:schemeClr val="tx1"/>
                </a:solidFill>
              </a:rPr>
              <a:t>tänka</a:t>
            </a:r>
            <a:r>
              <a:rPr lang="en-US" i="1" dirty="0">
                <a:solidFill>
                  <a:schemeClr val="tx1"/>
                </a:solidFill>
              </a:rPr>
              <a:t> </a:t>
            </a:r>
            <a:r>
              <a:rPr lang="en-US" i="1" dirty="0" err="1">
                <a:solidFill>
                  <a:schemeClr val="tx1"/>
                </a:solidFill>
              </a:rPr>
              <a:t>på</a:t>
            </a:r>
            <a:r>
              <a:rPr lang="en-US" i="1" dirty="0">
                <a:solidFill>
                  <a:schemeClr val="tx1"/>
                </a:solidFill>
              </a:rPr>
              <a:t> </a:t>
            </a:r>
            <a:r>
              <a:rPr lang="en-US" i="1" dirty="0" err="1">
                <a:solidFill>
                  <a:schemeClr val="tx1"/>
                </a:solidFill>
              </a:rPr>
              <a:t>miljön</a:t>
            </a:r>
            <a:r>
              <a:rPr lang="en-US" i="1" dirty="0">
                <a:solidFill>
                  <a:schemeClr val="tx1"/>
                </a:solidFill>
              </a:rPr>
              <a:t> </a:t>
            </a:r>
            <a:r>
              <a:rPr lang="en-US" i="1" dirty="0" err="1">
                <a:solidFill>
                  <a:schemeClr val="tx1"/>
                </a:solidFill>
              </a:rPr>
              <a:t>så</a:t>
            </a:r>
            <a:r>
              <a:rPr lang="en-US" i="1" dirty="0">
                <a:solidFill>
                  <a:schemeClr val="tx1"/>
                </a:solidFill>
              </a:rPr>
              <a:t> </a:t>
            </a:r>
            <a:r>
              <a:rPr lang="en-US" i="1" dirty="0" err="1">
                <a:solidFill>
                  <a:schemeClr val="tx1"/>
                </a:solidFill>
              </a:rPr>
              <a:t>mycket</a:t>
            </a:r>
            <a:r>
              <a:rPr lang="en-US" i="1" dirty="0">
                <a:solidFill>
                  <a:schemeClr val="tx1"/>
                </a:solidFill>
              </a:rPr>
              <a:t> </a:t>
            </a:r>
            <a:r>
              <a:rPr lang="en-US" i="1" dirty="0" err="1">
                <a:solidFill>
                  <a:schemeClr val="tx1"/>
                </a:solidFill>
              </a:rPr>
              <a:t>som</a:t>
            </a:r>
            <a:r>
              <a:rPr lang="en-US" i="1" dirty="0">
                <a:solidFill>
                  <a:schemeClr val="tx1"/>
                </a:solidFill>
              </a:rPr>
              <a:t> </a:t>
            </a:r>
            <a:r>
              <a:rPr lang="en-US" i="1" dirty="0" err="1">
                <a:solidFill>
                  <a:schemeClr val="tx1"/>
                </a:solidFill>
              </a:rPr>
              <a:t>möjligt</a:t>
            </a:r>
            <a:r>
              <a:rPr lang="en-US" i="1" dirty="0">
                <a:solidFill>
                  <a:schemeClr val="tx1"/>
                </a:solidFill>
              </a:rPr>
              <a:t>, med </a:t>
            </a:r>
            <a:r>
              <a:rPr lang="en-US" i="1" dirty="0" err="1">
                <a:solidFill>
                  <a:schemeClr val="tx1"/>
                </a:solidFill>
              </a:rPr>
              <a:t>mycket</a:t>
            </a:r>
            <a:r>
              <a:rPr lang="en-US" i="1" dirty="0">
                <a:solidFill>
                  <a:schemeClr val="tx1"/>
                </a:solidFill>
              </a:rPr>
              <a:t> </a:t>
            </a:r>
            <a:r>
              <a:rPr lang="en-US" i="1" dirty="0" err="1">
                <a:solidFill>
                  <a:schemeClr val="tx1"/>
                </a:solidFill>
              </a:rPr>
              <a:t>träd</a:t>
            </a:r>
            <a:r>
              <a:rPr lang="en-US" i="1" dirty="0">
                <a:solidFill>
                  <a:schemeClr val="tx1"/>
                </a:solidFill>
              </a:rPr>
              <a:t>, </a:t>
            </a:r>
            <a:r>
              <a:rPr lang="en-US" i="1" dirty="0" err="1">
                <a:solidFill>
                  <a:schemeClr val="tx1"/>
                </a:solidFill>
              </a:rPr>
              <a:t>svampar</a:t>
            </a:r>
            <a:r>
              <a:rPr lang="en-US" i="1" dirty="0">
                <a:solidFill>
                  <a:schemeClr val="tx1"/>
                </a:solidFill>
              </a:rPr>
              <a:t>, </a:t>
            </a:r>
            <a:r>
              <a:rPr lang="en-US" i="1" dirty="0" err="1">
                <a:solidFill>
                  <a:schemeClr val="tx1"/>
                </a:solidFill>
              </a:rPr>
              <a:t>solceller</a:t>
            </a:r>
            <a:r>
              <a:rPr lang="en-US" i="1" dirty="0">
                <a:solidFill>
                  <a:schemeClr val="tx1"/>
                </a:solidFill>
              </a:rPr>
              <a:t> </a:t>
            </a:r>
            <a:r>
              <a:rPr lang="en-US" i="1" dirty="0" err="1">
                <a:solidFill>
                  <a:schemeClr val="tx1"/>
                </a:solidFill>
              </a:rPr>
              <a:t>och</a:t>
            </a:r>
            <a:r>
              <a:rPr lang="en-US" i="1" dirty="0">
                <a:solidFill>
                  <a:schemeClr val="tx1"/>
                </a:solidFill>
              </a:rPr>
              <a:t> </a:t>
            </a:r>
            <a:r>
              <a:rPr lang="en-US" i="1" dirty="0" err="1">
                <a:solidFill>
                  <a:schemeClr val="tx1"/>
                </a:solidFill>
              </a:rPr>
              <a:t>endast</a:t>
            </a:r>
            <a:r>
              <a:rPr lang="en-US" i="1" dirty="0">
                <a:solidFill>
                  <a:schemeClr val="tx1"/>
                </a:solidFill>
              </a:rPr>
              <a:t> </a:t>
            </a:r>
            <a:r>
              <a:rPr lang="en-US" i="1" dirty="0" err="1">
                <a:solidFill>
                  <a:schemeClr val="tx1"/>
                </a:solidFill>
              </a:rPr>
              <a:t>eldrivna</a:t>
            </a:r>
            <a:r>
              <a:rPr lang="en-US" i="1" dirty="0">
                <a:solidFill>
                  <a:schemeClr val="tx1"/>
                </a:solidFill>
              </a:rPr>
              <a:t> </a:t>
            </a:r>
            <a:r>
              <a:rPr lang="en-US" i="1" dirty="0" err="1">
                <a:solidFill>
                  <a:schemeClr val="tx1"/>
                </a:solidFill>
              </a:rPr>
              <a:t>fordon</a:t>
            </a:r>
            <a:r>
              <a:rPr lang="en-US" i="1" dirty="0">
                <a:solidFill>
                  <a:schemeClr val="tx1"/>
                </a:solidFill>
              </a:rPr>
              <a:t>.</a:t>
            </a:r>
          </a:p>
        </p:txBody>
      </p:sp>
      <p:pic>
        <p:nvPicPr>
          <p:cNvPr id="4098" name="Bildobjekt 1">
            <a:extLst>
              <a:ext uri="{FF2B5EF4-FFF2-40B4-BE49-F238E27FC236}">
                <a16:creationId xmlns:a16="http://schemas.microsoft.com/office/drawing/2014/main" id="{56537411-ED5F-4A79-9C6F-11B4D555C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0309" y="-162537"/>
            <a:ext cx="8502121" cy="478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Bildobjekt 1">
            <a:extLst>
              <a:ext uri="{FF2B5EF4-FFF2-40B4-BE49-F238E27FC236}">
                <a16:creationId xmlns:a16="http://schemas.microsoft.com/office/drawing/2014/main" id="{96EDCC81-670B-410A-A126-EC7D900E6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481" y="-1"/>
            <a:ext cx="7304832" cy="454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5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p:txBody>
          <a:bodyPr/>
          <a:lstStyle/>
          <a:p>
            <a:r>
              <a:rPr lang="sv-SE" dirty="0"/>
              <a:t>Fokusområde 1 grönområden</a:t>
            </a:r>
          </a:p>
        </p:txBody>
      </p:sp>
      <p:sp>
        <p:nvSpPr>
          <p:cNvPr id="3" name="Platshållare för innehåll 2">
            <a:extLst>
              <a:ext uri="{FF2B5EF4-FFF2-40B4-BE49-F238E27FC236}">
                <a16:creationId xmlns:a16="http://schemas.microsoft.com/office/drawing/2014/main" id="{70E8AE1A-B63B-47A5-B421-F542EA359524}"/>
              </a:ext>
            </a:extLst>
          </p:cNvPr>
          <p:cNvSpPr>
            <a:spLocks noGrp="1"/>
          </p:cNvSpPr>
          <p:nvPr>
            <p:ph idx="1"/>
          </p:nvPr>
        </p:nvSpPr>
        <p:spPr>
          <a:xfrm>
            <a:off x="818713" y="2278558"/>
            <a:ext cx="10554574" cy="3636511"/>
          </a:xfrm>
        </p:spPr>
        <p:txBody>
          <a:bodyPr/>
          <a:lstStyle/>
          <a:p>
            <a:r>
              <a:rPr lang="sv-SE" dirty="0"/>
              <a:t>Vi fokuserade mycket på grönområden för att främja biologisk </a:t>
            </a:r>
            <a:r>
              <a:rPr lang="sv-SE" dirty="0" err="1"/>
              <a:t>mångfalld</a:t>
            </a:r>
            <a:r>
              <a:rPr lang="sv-SE" dirty="0"/>
              <a:t> Vi byggde en grotta  där växter kan växa. Den kan även användas som skyddsrum i nödlägen. I  rönnbärsskogen finns fina stigar  att vandra på. Man kan plocka bär och svamp i rönnbärsskogen. Vi försökte få in skog lite här och där</a:t>
            </a:r>
          </a:p>
        </p:txBody>
      </p:sp>
      <p:pic>
        <p:nvPicPr>
          <p:cNvPr id="6" name="Bildobjekt 5">
            <a:extLst>
              <a:ext uri="{FF2B5EF4-FFF2-40B4-BE49-F238E27FC236}">
                <a16:creationId xmlns:a16="http://schemas.microsoft.com/office/drawing/2014/main" id="{87625BCD-5E09-40CD-89B5-134088EA7741}"/>
              </a:ext>
            </a:extLst>
          </p:cNvPr>
          <p:cNvPicPr>
            <a:picLocks noChangeAspect="1"/>
          </p:cNvPicPr>
          <p:nvPr/>
        </p:nvPicPr>
        <p:blipFill>
          <a:blip r:embed="rId2"/>
          <a:stretch>
            <a:fillRect/>
          </a:stretch>
        </p:blipFill>
        <p:spPr>
          <a:xfrm flipH="1">
            <a:off x="74219" y="3467730"/>
            <a:ext cx="45719" cy="1806753"/>
          </a:xfrm>
          <a:prstGeom prst="rect">
            <a:avLst/>
          </a:prstGeom>
        </p:spPr>
      </p:pic>
      <p:pic>
        <p:nvPicPr>
          <p:cNvPr id="1027" name="Bildobjekt 1">
            <a:extLst>
              <a:ext uri="{FF2B5EF4-FFF2-40B4-BE49-F238E27FC236}">
                <a16:creationId xmlns:a16="http://schemas.microsoft.com/office/drawing/2014/main" id="{426AE094-57A4-465A-93A0-774E02C22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 y="3549742"/>
            <a:ext cx="6124959" cy="330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Bildobjekt 1">
            <a:extLst>
              <a:ext uri="{FF2B5EF4-FFF2-40B4-BE49-F238E27FC236}">
                <a16:creationId xmlns:a16="http://schemas.microsoft.com/office/drawing/2014/main" id="{EBCBC214-FB89-4423-B963-548F6389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527" y="3553382"/>
            <a:ext cx="6169473" cy="330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789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p:txBody>
          <a:bodyPr/>
          <a:lstStyle/>
          <a:p>
            <a:r>
              <a:rPr lang="sv-SE" dirty="0"/>
              <a:t>Fokusområde 2 skolan</a:t>
            </a:r>
          </a:p>
        </p:txBody>
      </p:sp>
      <p:sp>
        <p:nvSpPr>
          <p:cNvPr id="3" name="Platshållare för innehåll 2">
            <a:extLst>
              <a:ext uri="{FF2B5EF4-FFF2-40B4-BE49-F238E27FC236}">
                <a16:creationId xmlns:a16="http://schemas.microsoft.com/office/drawing/2014/main" id="{476E9F36-2C06-471A-9539-96B667D34481}"/>
              </a:ext>
            </a:extLst>
          </p:cNvPr>
          <p:cNvSpPr>
            <a:spLocks noGrp="1"/>
          </p:cNvSpPr>
          <p:nvPr>
            <p:ph idx="1"/>
          </p:nvPr>
        </p:nvSpPr>
        <p:spPr>
          <a:xfrm>
            <a:off x="326566" y="2166425"/>
            <a:ext cx="11046720" cy="3692374"/>
          </a:xfrm>
        </p:spPr>
        <p:txBody>
          <a:bodyPr/>
          <a:lstStyle/>
          <a:p>
            <a:r>
              <a:rPr lang="sv-SE" dirty="0"/>
              <a:t>Det ska vara kul att komma till skolan så den är i flera glada färger.  Skolan är till för alla så vid alla trappor finns det hissar. Vi har energifönster som håller värme och de är även fågelräddarfönster så fåglarna inte krockar och skadar sig. (Dem är gråmålade.)  Skolan har fyra våningar.</a:t>
            </a:r>
          </a:p>
        </p:txBody>
      </p:sp>
      <p:pic>
        <p:nvPicPr>
          <p:cNvPr id="2051" name="Bildobjekt 8">
            <a:extLst>
              <a:ext uri="{FF2B5EF4-FFF2-40B4-BE49-F238E27FC236}">
                <a16:creationId xmlns:a16="http://schemas.microsoft.com/office/drawing/2014/main" id="{C57F0118-E5D7-4EFA-87E4-CE476B2D3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5" y="3154285"/>
            <a:ext cx="6665077" cy="36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Bildobjekt 1">
            <a:extLst>
              <a:ext uri="{FF2B5EF4-FFF2-40B4-BE49-F238E27FC236}">
                <a16:creationId xmlns:a16="http://schemas.microsoft.com/office/drawing/2014/main" id="{F0C97819-BC8E-4F1C-9FB5-F0ECD2929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082" y="3001469"/>
            <a:ext cx="6957610" cy="391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370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17F34C3-2017-4EBD-BD09-061587D4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2" name="Rubrik 1">
            <a:extLst>
              <a:ext uri="{FF2B5EF4-FFF2-40B4-BE49-F238E27FC236}">
                <a16:creationId xmlns:a16="http://schemas.microsoft.com/office/drawing/2014/main" id="{A4BC03DC-69F4-497E-A66E-63553DBBCEB3}"/>
              </a:ext>
            </a:extLst>
          </p:cNvPr>
          <p:cNvSpPr>
            <a:spLocks noGrp="1"/>
          </p:cNvSpPr>
          <p:nvPr>
            <p:ph type="title"/>
          </p:nvPr>
        </p:nvSpPr>
        <p:spPr>
          <a:xfrm>
            <a:off x="810002" y="639097"/>
            <a:ext cx="4695853" cy="3781101"/>
          </a:xfrm>
        </p:spPr>
        <p:txBody>
          <a:bodyPr vert="horz" lIns="91440" tIns="45720" rIns="91440" bIns="45720" rtlCol="0" anchor="b">
            <a:normAutofit/>
          </a:bodyPr>
          <a:lstStyle/>
          <a:p>
            <a:br>
              <a:rPr lang="en-US" sz="5400" dirty="0">
                <a:solidFill>
                  <a:srgbClr val="FEFEFE"/>
                </a:solidFill>
              </a:rPr>
            </a:br>
            <a:br>
              <a:rPr lang="en-US" sz="5400" dirty="0">
                <a:solidFill>
                  <a:srgbClr val="FEFEFE"/>
                </a:solidFill>
              </a:rPr>
            </a:br>
            <a:endParaRPr lang="en-US" sz="5400" dirty="0">
              <a:solidFill>
                <a:srgbClr val="FEFEFE"/>
              </a:solidFill>
            </a:endParaRPr>
          </a:p>
        </p:txBody>
      </p:sp>
      <p:pic>
        <p:nvPicPr>
          <p:cNvPr id="5" name="Platshållare för innehåll 4">
            <a:extLst>
              <a:ext uri="{FF2B5EF4-FFF2-40B4-BE49-F238E27FC236}">
                <a16:creationId xmlns:a16="http://schemas.microsoft.com/office/drawing/2014/main" id="{1F24DFF8-89DD-4CA9-B86C-16B6232F0167}"/>
              </a:ext>
            </a:extLst>
          </p:cNvPr>
          <p:cNvPicPr>
            <a:picLocks noChangeAspect="1"/>
          </p:cNvPicPr>
          <p:nvPr/>
        </p:nvPicPr>
        <p:blipFill rotWithShape="1">
          <a:blip r:embed="rId2"/>
          <a:srcRect l="15303" r="12686" b="-2"/>
          <a:stretch/>
        </p:blipFill>
        <p:spPr>
          <a:xfrm>
            <a:off x="9095834" y="3429000"/>
            <a:ext cx="3096166" cy="3428999"/>
          </a:xfrm>
          <a:prstGeom prst="rect">
            <a:avLst/>
          </a:prstGeom>
          <a:ln w="19050">
            <a:solidFill>
              <a:schemeClr val="accent1"/>
            </a:solidFill>
          </a:ln>
        </p:spPr>
      </p:pic>
      <p:pic>
        <p:nvPicPr>
          <p:cNvPr id="6" name="Platshållare för innehåll 4">
            <a:extLst>
              <a:ext uri="{FF2B5EF4-FFF2-40B4-BE49-F238E27FC236}">
                <a16:creationId xmlns:a16="http://schemas.microsoft.com/office/drawing/2014/main" id="{B8B2537B-F0C5-4441-87F9-6A2DA48D710F}"/>
              </a:ext>
            </a:extLst>
          </p:cNvPr>
          <p:cNvPicPr>
            <a:picLocks noChangeAspect="1"/>
          </p:cNvPicPr>
          <p:nvPr/>
        </p:nvPicPr>
        <p:blipFill rotWithShape="1">
          <a:blip r:embed="rId3"/>
          <a:srcRect l="12750" r="17158" b="-2"/>
          <a:stretch/>
        </p:blipFill>
        <p:spPr>
          <a:xfrm>
            <a:off x="6100916" y="3429000"/>
            <a:ext cx="2994917" cy="3428998"/>
          </a:xfrm>
          <a:prstGeom prst="rect">
            <a:avLst/>
          </a:prstGeom>
          <a:ln w="19050">
            <a:solidFill>
              <a:schemeClr val="accent1"/>
            </a:solidFill>
          </a:ln>
        </p:spPr>
      </p:pic>
      <p:pic>
        <p:nvPicPr>
          <p:cNvPr id="4" name="Platshållare för innehåll 4">
            <a:extLst>
              <a:ext uri="{FF2B5EF4-FFF2-40B4-BE49-F238E27FC236}">
                <a16:creationId xmlns:a16="http://schemas.microsoft.com/office/drawing/2014/main" id="{7BA238C6-F756-4BCA-9188-9CAF03740B7A}"/>
              </a:ext>
            </a:extLst>
          </p:cNvPr>
          <p:cNvPicPr>
            <a:picLocks noChangeAspect="1"/>
          </p:cNvPicPr>
          <p:nvPr/>
        </p:nvPicPr>
        <p:blipFill rotWithShape="1">
          <a:blip r:embed="rId4"/>
          <a:srcRect t="27198" r="2" b="13701"/>
          <a:stretch/>
        </p:blipFill>
        <p:spPr>
          <a:xfrm>
            <a:off x="6100916" y="10"/>
            <a:ext cx="6091084" cy="3428988"/>
          </a:xfrm>
          <a:prstGeom prst="rect">
            <a:avLst/>
          </a:prstGeom>
          <a:ln w="19050">
            <a:solidFill>
              <a:schemeClr val="accent1"/>
            </a:solidFill>
          </a:ln>
        </p:spPr>
      </p:pic>
      <p:sp>
        <p:nvSpPr>
          <p:cNvPr id="9" name="Rubrik 4">
            <a:extLst>
              <a:ext uri="{FF2B5EF4-FFF2-40B4-BE49-F238E27FC236}">
                <a16:creationId xmlns:a16="http://schemas.microsoft.com/office/drawing/2014/main" id="{BC77FF71-5D57-8230-2321-132C4CC45D8F}"/>
              </a:ext>
            </a:extLst>
          </p:cNvPr>
          <p:cNvSpPr txBox="1">
            <a:spLocks/>
          </p:cNvSpPr>
          <p:nvPr/>
        </p:nvSpPr>
        <p:spPr>
          <a:xfrm>
            <a:off x="197842" y="5639559"/>
            <a:ext cx="5705232" cy="779529"/>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2600" dirty="0" err="1">
                <a:solidFill>
                  <a:srgbClr val="FEFEFE"/>
                </a:solidFill>
              </a:rPr>
              <a:t>Fokusområde</a:t>
            </a:r>
            <a:r>
              <a:rPr lang="en-US" sz="2600" dirty="0">
                <a:solidFill>
                  <a:srgbClr val="FEFEFE"/>
                </a:solidFill>
              </a:rPr>
              <a:t> 3 </a:t>
            </a:r>
            <a:r>
              <a:rPr lang="en-US" sz="2600" dirty="0" err="1">
                <a:solidFill>
                  <a:srgbClr val="FEFEFE"/>
                </a:solidFill>
              </a:rPr>
              <a:t>bostäder</a:t>
            </a:r>
            <a:endParaRPr lang="en-US" sz="2600" dirty="0">
              <a:solidFill>
                <a:srgbClr val="FEFEFE"/>
              </a:solidFill>
            </a:endParaRPr>
          </a:p>
        </p:txBody>
      </p:sp>
      <p:sp>
        <p:nvSpPr>
          <p:cNvPr id="3" name="Platshållare för innehåll 5">
            <a:extLst>
              <a:ext uri="{FF2B5EF4-FFF2-40B4-BE49-F238E27FC236}">
                <a16:creationId xmlns:a16="http://schemas.microsoft.com/office/drawing/2014/main" id="{B8DE22D4-DB8D-68BA-9F19-F8933C3D4A59}"/>
              </a:ext>
            </a:extLst>
          </p:cNvPr>
          <p:cNvSpPr txBox="1">
            <a:spLocks/>
          </p:cNvSpPr>
          <p:nvPr/>
        </p:nvSpPr>
        <p:spPr>
          <a:xfrm>
            <a:off x="469247" y="2601942"/>
            <a:ext cx="5253839" cy="3636511"/>
          </a:xfrm>
          <a:prstGeom prst="rect">
            <a:avLst/>
          </a:prstGeom>
        </p:spPr>
        <p:txBody>
          <a:bodyPr>
            <a:normAutofit/>
          </a:bodyPr>
          <a:lst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bg1">
                    <a:lumMod val="95000"/>
                    <a:lumOff val="5000"/>
                  </a:schemeClr>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lumMod val="95000"/>
                    <a:lumOff val="5000"/>
                  </a:schemeClr>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lumMod val="95000"/>
                    <a:lumOff val="5000"/>
                  </a:schemeClr>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lumMod val="95000"/>
                    <a:lumOff val="5000"/>
                  </a:schemeClr>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lumMod val="95000"/>
                    <a:lumOff val="5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sv-SE" i="1" dirty="0">
                <a:solidFill>
                  <a:schemeClr val="tx1"/>
                </a:solidFill>
              </a:rPr>
              <a:t> </a:t>
            </a:r>
          </a:p>
        </p:txBody>
      </p:sp>
      <p:sp>
        <p:nvSpPr>
          <p:cNvPr id="10" name="textruta 9">
            <a:extLst>
              <a:ext uri="{FF2B5EF4-FFF2-40B4-BE49-F238E27FC236}">
                <a16:creationId xmlns:a16="http://schemas.microsoft.com/office/drawing/2014/main" id="{D9CA41A2-6E5F-4674-9F0F-B32B5932783C}"/>
              </a:ext>
            </a:extLst>
          </p:cNvPr>
          <p:cNvSpPr txBox="1"/>
          <p:nvPr/>
        </p:nvSpPr>
        <p:spPr>
          <a:xfrm>
            <a:off x="686478" y="639097"/>
            <a:ext cx="5036608" cy="1754326"/>
          </a:xfrm>
          <a:prstGeom prst="rect">
            <a:avLst/>
          </a:prstGeom>
          <a:noFill/>
        </p:spPr>
        <p:txBody>
          <a:bodyPr wrap="square" rtlCol="0">
            <a:spAutoFit/>
          </a:bodyPr>
          <a:lstStyle/>
          <a:p>
            <a:r>
              <a:rPr lang="sv-SE" dirty="0"/>
              <a:t>Bostäderna  är energismarta för dem är målade i svart färg. Då solen attraherar sig mot svart färg och solcellerna får energi. Vi fokuserade mest på flerfamiljshus/lägenheter.  Vi byggde några  byggnader i återvunnet trä material.</a:t>
            </a:r>
          </a:p>
        </p:txBody>
      </p:sp>
      <p:pic>
        <p:nvPicPr>
          <p:cNvPr id="6146" name="Bildobjekt 1">
            <a:extLst>
              <a:ext uri="{FF2B5EF4-FFF2-40B4-BE49-F238E27FC236}">
                <a16:creationId xmlns:a16="http://schemas.microsoft.com/office/drawing/2014/main" id="{416CE160-0C76-48FF-A688-6F37775E7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1697" y="-3176"/>
            <a:ext cx="6091084" cy="36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Bildobjekt 1">
            <a:extLst>
              <a:ext uri="{FF2B5EF4-FFF2-40B4-BE49-F238E27FC236}">
                <a16:creationId xmlns:a16="http://schemas.microsoft.com/office/drawing/2014/main" id="{ADA801EE-356D-4EDB-8E9C-0AFF54B816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1085" y="3661410"/>
            <a:ext cx="6202266" cy="319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9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DEF1B6-CABC-4FE5-BBB0-98BACFAB0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4">
            <a:extLst>
              <a:ext uri="{FF2B5EF4-FFF2-40B4-BE49-F238E27FC236}">
                <a16:creationId xmlns:a16="http://schemas.microsoft.com/office/drawing/2014/main" id="{3A28E10D-A978-43C1-8BD3-8E86BAEE55C8}"/>
              </a:ext>
            </a:extLst>
          </p:cNvPr>
          <p:cNvPicPr>
            <a:picLocks noChangeAspect="1"/>
          </p:cNvPicPr>
          <p:nvPr/>
        </p:nvPicPr>
        <p:blipFill rotWithShape="1">
          <a:blip r:embed="rId3"/>
          <a:srcRect t="5611" r="3" b="1757"/>
          <a:stretch/>
        </p:blipFill>
        <p:spPr>
          <a:xfrm>
            <a:off x="6095998" y="-2"/>
            <a:ext cx="6096001" cy="3722139"/>
          </a:xfrm>
          <a:prstGeom prst="rect">
            <a:avLst/>
          </a:prstGeom>
        </p:spPr>
      </p:pic>
      <p:sp useBgFill="1">
        <p:nvSpPr>
          <p:cNvPr id="14" name="Freeform 9">
            <a:extLst>
              <a:ext uri="{FF2B5EF4-FFF2-40B4-BE49-F238E27FC236}">
                <a16:creationId xmlns:a16="http://schemas.microsoft.com/office/drawing/2014/main" id="{B48BE8E5-C0F4-4C06-9B14-3DD8C0383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a:xfrm>
            <a:off x="810000" y="447188"/>
            <a:ext cx="4930400" cy="1559412"/>
          </a:xfrm>
          <a:effectLst/>
        </p:spPr>
        <p:txBody>
          <a:bodyPr>
            <a:normAutofit/>
          </a:bodyPr>
          <a:lstStyle/>
          <a:p>
            <a:r>
              <a:rPr lang="sv-SE" dirty="0"/>
              <a:t>Beskrivning av vår process</a:t>
            </a:r>
          </a:p>
        </p:txBody>
      </p:sp>
      <p:sp>
        <p:nvSpPr>
          <p:cNvPr id="3" name="Platshållare för innehåll 2">
            <a:extLst>
              <a:ext uri="{FF2B5EF4-FFF2-40B4-BE49-F238E27FC236}">
                <a16:creationId xmlns:a16="http://schemas.microsoft.com/office/drawing/2014/main" id="{2734E085-7978-4D2E-B131-2BED4EEF84F4}"/>
              </a:ext>
            </a:extLst>
          </p:cNvPr>
          <p:cNvSpPr>
            <a:spLocks noGrp="1"/>
          </p:cNvSpPr>
          <p:nvPr>
            <p:ph idx="1"/>
          </p:nvPr>
        </p:nvSpPr>
        <p:spPr>
          <a:xfrm>
            <a:off x="818712" y="2413000"/>
            <a:ext cx="4921687" cy="3632200"/>
          </a:xfrm>
          <a:effectLst/>
        </p:spPr>
        <p:txBody>
          <a:bodyPr>
            <a:normAutofit/>
          </a:bodyPr>
          <a:lstStyle/>
          <a:p>
            <a:endParaRPr lang="sv-SE" dirty="0">
              <a:solidFill>
                <a:schemeClr val="tx1"/>
              </a:solidFill>
            </a:endParaRPr>
          </a:p>
          <a:p>
            <a:endParaRPr lang="sv-SE" dirty="0">
              <a:solidFill>
                <a:schemeClr val="tx1"/>
              </a:solidFill>
            </a:endParaRPr>
          </a:p>
        </p:txBody>
      </p:sp>
      <p:pic>
        <p:nvPicPr>
          <p:cNvPr id="7" name="Platshållare för innehåll 4">
            <a:extLst>
              <a:ext uri="{FF2B5EF4-FFF2-40B4-BE49-F238E27FC236}">
                <a16:creationId xmlns:a16="http://schemas.microsoft.com/office/drawing/2014/main" id="{5B57F75C-A83A-44CE-97E2-6E6DC9EAB381}"/>
              </a:ext>
            </a:extLst>
          </p:cNvPr>
          <p:cNvPicPr>
            <a:picLocks noChangeAspect="1"/>
          </p:cNvPicPr>
          <p:nvPr/>
        </p:nvPicPr>
        <p:blipFill rotWithShape="1">
          <a:blip r:embed="rId4"/>
          <a:srcRect l="8397" r="17167" b="-1"/>
          <a:stretch/>
        </p:blipFill>
        <p:spPr>
          <a:xfrm>
            <a:off x="6485467" y="3757325"/>
            <a:ext cx="5706532" cy="3065488"/>
          </a:xfrm>
          <a:prstGeom prst="rect">
            <a:avLst/>
          </a:prstGeom>
        </p:spPr>
      </p:pic>
      <p:sp>
        <p:nvSpPr>
          <p:cNvPr id="2" name="textruta 1">
            <a:extLst>
              <a:ext uri="{FF2B5EF4-FFF2-40B4-BE49-F238E27FC236}">
                <a16:creationId xmlns:a16="http://schemas.microsoft.com/office/drawing/2014/main" id="{42474735-2182-4C93-8301-F5DCFCDE82E4}"/>
              </a:ext>
            </a:extLst>
          </p:cNvPr>
          <p:cNvSpPr txBox="1"/>
          <p:nvPr/>
        </p:nvSpPr>
        <p:spPr>
          <a:xfrm>
            <a:off x="844249" y="2412999"/>
            <a:ext cx="4796970" cy="3693319"/>
          </a:xfrm>
          <a:prstGeom prst="rect">
            <a:avLst/>
          </a:prstGeom>
          <a:noFill/>
        </p:spPr>
        <p:txBody>
          <a:bodyPr wrap="square" rtlCol="0">
            <a:spAutoFit/>
          </a:bodyPr>
          <a:lstStyle/>
          <a:p>
            <a:r>
              <a:rPr lang="sv-SE" dirty="0"/>
              <a:t>Vi har lärt oss mycket om hållbar utveckling, miljö och att ett samhälle inte har så mycket utrymme. Vårat samarbete har funkat otroligt bra.</a:t>
            </a:r>
          </a:p>
          <a:p>
            <a:r>
              <a:rPr lang="sv-SE" dirty="0"/>
              <a:t>I början var det svårt att välja våra områden, men sedan bestämde vi oss till slut.  Alla har verkligen gjort sitt bästa och vi är väldigt nöjda över våran klass. Det har varit problem med att spela  efter som att det laggade ganska mycket när det var många på världen. Men vi delade upp tiden så endast några datorer åt gången kunde spela. </a:t>
            </a:r>
          </a:p>
        </p:txBody>
      </p:sp>
      <p:pic>
        <p:nvPicPr>
          <p:cNvPr id="7171" name="Bildobjekt 1">
            <a:extLst>
              <a:ext uri="{FF2B5EF4-FFF2-40B4-BE49-F238E27FC236}">
                <a16:creationId xmlns:a16="http://schemas.microsoft.com/office/drawing/2014/main" id="{B408CB74-F87A-4B40-A771-684AB1A62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756" y="35187"/>
            <a:ext cx="6550781"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Bildobjekt 1">
            <a:extLst>
              <a:ext uri="{FF2B5EF4-FFF2-40B4-BE49-F238E27FC236}">
                <a16:creationId xmlns:a16="http://schemas.microsoft.com/office/drawing/2014/main" id="{E39FA008-3070-4350-9485-A1336C05F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1220" y="3757324"/>
            <a:ext cx="6576318" cy="310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6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974C5CDB-119C-4669-882B-F5E375BC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a:xfrm>
            <a:off x="325448" y="-233201"/>
            <a:ext cx="4961534" cy="2958967"/>
          </a:xfrm>
        </p:spPr>
        <p:txBody>
          <a:bodyPr vert="horz" lIns="91440" tIns="45720" rIns="91440" bIns="45720" rtlCol="0" anchor="b">
            <a:normAutofit/>
          </a:bodyPr>
          <a:lstStyle/>
          <a:p>
            <a:r>
              <a:rPr lang="en-US" sz="5400" dirty="0" err="1">
                <a:solidFill>
                  <a:srgbClr val="FEFEFE"/>
                </a:solidFill>
              </a:rPr>
              <a:t>Innovativ</a:t>
            </a:r>
            <a:r>
              <a:rPr lang="en-US" sz="5400" dirty="0">
                <a:solidFill>
                  <a:srgbClr val="FEFEFE"/>
                </a:solidFill>
              </a:rPr>
              <a:t>(a) </a:t>
            </a:r>
            <a:r>
              <a:rPr lang="en-US" sz="5400" dirty="0" err="1">
                <a:solidFill>
                  <a:srgbClr val="FEFEFE"/>
                </a:solidFill>
              </a:rPr>
              <a:t>lösning</a:t>
            </a:r>
            <a:r>
              <a:rPr lang="en-US" sz="5400" dirty="0">
                <a:solidFill>
                  <a:srgbClr val="FEFEFE"/>
                </a:solidFill>
              </a:rPr>
              <a:t>(</a:t>
            </a:r>
            <a:r>
              <a:rPr lang="en-US" sz="5400" dirty="0" err="1">
                <a:solidFill>
                  <a:srgbClr val="FEFEFE"/>
                </a:solidFill>
              </a:rPr>
              <a:t>ar</a:t>
            </a:r>
            <a:r>
              <a:rPr lang="en-US" sz="5400" dirty="0">
                <a:solidFill>
                  <a:srgbClr val="FEFEFE"/>
                </a:solidFill>
              </a:rPr>
              <a:t>)</a:t>
            </a:r>
          </a:p>
        </p:txBody>
      </p:sp>
      <p:sp>
        <p:nvSpPr>
          <p:cNvPr id="6" name="Platshållare för innehåll 5">
            <a:extLst>
              <a:ext uri="{FF2B5EF4-FFF2-40B4-BE49-F238E27FC236}">
                <a16:creationId xmlns:a16="http://schemas.microsoft.com/office/drawing/2014/main" id="{2CA70DC7-EE47-4009-B5F4-6C9BCFD2B369}"/>
              </a:ext>
            </a:extLst>
          </p:cNvPr>
          <p:cNvSpPr>
            <a:spLocks noGrp="1"/>
          </p:cNvSpPr>
          <p:nvPr>
            <p:ph idx="1"/>
          </p:nvPr>
        </p:nvSpPr>
        <p:spPr>
          <a:xfrm>
            <a:off x="221188" y="3429000"/>
            <a:ext cx="5260750" cy="3080074"/>
          </a:xfrm>
          <a:solidFill>
            <a:schemeClr val="bg1"/>
          </a:solidFill>
        </p:spPr>
        <p:txBody>
          <a:bodyPr vert="horz" lIns="91440" tIns="45720" rIns="91440" bIns="45720" rtlCol="0" anchor="t">
            <a:normAutofit fontScale="85000" lnSpcReduction="10000"/>
          </a:bodyPr>
          <a:lstStyle/>
          <a:p>
            <a:pPr marL="285750" indent="-285750">
              <a:buFont typeface="Wingdings" panose="05000000000000000000" pitchFamily="2" charset="2"/>
              <a:buChar char="v"/>
            </a:pPr>
            <a:r>
              <a:rPr lang="en-US" i="1" dirty="0">
                <a:solidFill>
                  <a:schemeClr val="tx1"/>
                </a:solidFill>
              </a:rPr>
              <a:t>Vi </a:t>
            </a:r>
            <a:r>
              <a:rPr lang="en-US" i="1" dirty="0" err="1">
                <a:solidFill>
                  <a:schemeClr val="tx1"/>
                </a:solidFill>
              </a:rPr>
              <a:t>har</a:t>
            </a:r>
            <a:r>
              <a:rPr lang="en-US" i="1" dirty="0">
                <a:solidFill>
                  <a:schemeClr val="tx1"/>
                </a:solidFill>
              </a:rPr>
              <a:t> </a:t>
            </a:r>
            <a:r>
              <a:rPr lang="en-US" i="1" dirty="0" err="1">
                <a:solidFill>
                  <a:schemeClr val="tx1"/>
                </a:solidFill>
              </a:rPr>
              <a:t>solceller</a:t>
            </a:r>
            <a:r>
              <a:rPr lang="en-US" i="1" dirty="0">
                <a:solidFill>
                  <a:schemeClr val="tx1"/>
                </a:solidFill>
              </a:rPr>
              <a:t>  </a:t>
            </a:r>
            <a:r>
              <a:rPr lang="en-US" i="1" dirty="0" err="1">
                <a:solidFill>
                  <a:schemeClr val="tx1"/>
                </a:solidFill>
              </a:rPr>
              <a:t>på</a:t>
            </a:r>
            <a:r>
              <a:rPr lang="en-US" i="1" dirty="0">
                <a:solidFill>
                  <a:schemeClr val="tx1"/>
                </a:solidFill>
              </a:rPr>
              <a:t> </a:t>
            </a:r>
            <a:r>
              <a:rPr lang="en-US" i="1" dirty="0" err="1">
                <a:solidFill>
                  <a:schemeClr val="tx1"/>
                </a:solidFill>
              </a:rPr>
              <a:t>nästan</a:t>
            </a:r>
            <a:r>
              <a:rPr lang="en-US" i="1" dirty="0">
                <a:solidFill>
                  <a:schemeClr val="tx1"/>
                </a:solidFill>
              </a:rPr>
              <a:t> </a:t>
            </a:r>
            <a:r>
              <a:rPr lang="en-US" i="1" dirty="0" err="1">
                <a:solidFill>
                  <a:schemeClr val="tx1"/>
                </a:solidFill>
              </a:rPr>
              <a:t>alla</a:t>
            </a:r>
            <a:r>
              <a:rPr lang="en-US" i="1" dirty="0">
                <a:solidFill>
                  <a:schemeClr val="tx1"/>
                </a:solidFill>
              </a:rPr>
              <a:t> </a:t>
            </a:r>
            <a:r>
              <a:rPr lang="en-US" i="1" dirty="0" err="1">
                <a:solidFill>
                  <a:schemeClr val="tx1"/>
                </a:solidFill>
              </a:rPr>
              <a:t>byggnader</a:t>
            </a:r>
            <a:r>
              <a:rPr lang="en-US" i="1" dirty="0">
                <a:solidFill>
                  <a:schemeClr val="tx1"/>
                </a:solidFill>
              </a:rPr>
              <a:t>.</a:t>
            </a:r>
          </a:p>
          <a:p>
            <a:pPr marL="285750" indent="-285750">
              <a:buFont typeface="Wingdings" panose="05000000000000000000" pitchFamily="2" charset="2"/>
              <a:buChar char="v"/>
            </a:pPr>
            <a:r>
              <a:rPr lang="en-US" i="1" dirty="0">
                <a:solidFill>
                  <a:schemeClr val="tx1"/>
                </a:solidFill>
              </a:rPr>
              <a:t>Vi </a:t>
            </a:r>
            <a:r>
              <a:rPr lang="en-US" i="1" dirty="0" err="1">
                <a:solidFill>
                  <a:schemeClr val="tx1"/>
                </a:solidFill>
              </a:rPr>
              <a:t>planterar</a:t>
            </a:r>
            <a:r>
              <a:rPr lang="en-US" i="1" dirty="0">
                <a:solidFill>
                  <a:schemeClr val="tx1"/>
                </a:solidFill>
              </a:rPr>
              <a:t> </a:t>
            </a:r>
            <a:r>
              <a:rPr lang="en-US" i="1" dirty="0" err="1">
                <a:solidFill>
                  <a:schemeClr val="tx1"/>
                </a:solidFill>
              </a:rPr>
              <a:t>vår</a:t>
            </a:r>
            <a:r>
              <a:rPr lang="en-US" i="1" dirty="0">
                <a:solidFill>
                  <a:schemeClr val="tx1"/>
                </a:solidFill>
              </a:rPr>
              <a:t> </a:t>
            </a:r>
            <a:r>
              <a:rPr lang="en-US" i="1" dirty="0" err="1">
                <a:solidFill>
                  <a:schemeClr val="tx1"/>
                </a:solidFill>
              </a:rPr>
              <a:t>egen</a:t>
            </a:r>
            <a:r>
              <a:rPr lang="en-US" i="1" dirty="0">
                <a:solidFill>
                  <a:schemeClr val="tx1"/>
                </a:solidFill>
              </a:rPr>
              <a:t> </a:t>
            </a:r>
            <a:r>
              <a:rPr lang="en-US" i="1" dirty="0" err="1">
                <a:solidFill>
                  <a:schemeClr val="tx1"/>
                </a:solidFill>
              </a:rPr>
              <a:t>kost</a:t>
            </a:r>
            <a:r>
              <a:rPr lang="en-US" i="1" dirty="0">
                <a:solidFill>
                  <a:schemeClr val="tx1"/>
                </a:solidFill>
              </a:rPr>
              <a:t> </a:t>
            </a:r>
            <a:r>
              <a:rPr lang="en-US" i="1" dirty="0" err="1">
                <a:solidFill>
                  <a:schemeClr val="tx1"/>
                </a:solidFill>
              </a:rPr>
              <a:t>så</a:t>
            </a:r>
            <a:r>
              <a:rPr lang="en-US" i="1" dirty="0">
                <a:solidFill>
                  <a:schemeClr val="tx1"/>
                </a:solidFill>
              </a:rPr>
              <a:t> vi </a:t>
            </a:r>
            <a:r>
              <a:rPr lang="en-US" i="1" dirty="0" err="1">
                <a:solidFill>
                  <a:schemeClr val="tx1"/>
                </a:solidFill>
              </a:rPr>
              <a:t>sparar</a:t>
            </a:r>
            <a:r>
              <a:rPr lang="en-US" i="1" dirty="0">
                <a:solidFill>
                  <a:schemeClr val="tx1"/>
                </a:solidFill>
              </a:rPr>
              <a:t> </a:t>
            </a:r>
            <a:r>
              <a:rPr lang="en-US" i="1" dirty="0" err="1">
                <a:solidFill>
                  <a:schemeClr val="tx1"/>
                </a:solidFill>
              </a:rPr>
              <a:t>på</a:t>
            </a:r>
            <a:r>
              <a:rPr lang="en-US" i="1" dirty="0">
                <a:solidFill>
                  <a:schemeClr val="tx1"/>
                </a:solidFill>
              </a:rPr>
              <a:t> </a:t>
            </a:r>
            <a:r>
              <a:rPr lang="en-US" i="1" dirty="0" err="1">
                <a:solidFill>
                  <a:schemeClr val="tx1"/>
                </a:solidFill>
              </a:rPr>
              <a:t>jordens</a:t>
            </a:r>
            <a:r>
              <a:rPr lang="en-US" i="1" dirty="0">
                <a:solidFill>
                  <a:schemeClr val="tx1"/>
                </a:solidFill>
              </a:rPr>
              <a:t> </a:t>
            </a:r>
            <a:r>
              <a:rPr lang="en-US" i="1" dirty="0" err="1">
                <a:solidFill>
                  <a:schemeClr val="tx1"/>
                </a:solidFill>
              </a:rPr>
              <a:t>resurser</a:t>
            </a:r>
            <a:r>
              <a:rPr lang="en-US" i="1" dirty="0">
                <a:solidFill>
                  <a:schemeClr val="tx1"/>
                </a:solidFill>
              </a:rPr>
              <a:t>.</a:t>
            </a:r>
          </a:p>
          <a:p>
            <a:pPr marL="285750" indent="-285750">
              <a:buFont typeface="Wingdings" panose="05000000000000000000" pitchFamily="2" charset="2"/>
              <a:buChar char="v"/>
            </a:pPr>
            <a:r>
              <a:rPr lang="en-US" i="1" dirty="0">
                <a:solidFill>
                  <a:schemeClr val="tx1"/>
                </a:solidFill>
              </a:rPr>
              <a:t>Vi </a:t>
            </a:r>
            <a:r>
              <a:rPr lang="en-US" i="1" dirty="0" err="1">
                <a:solidFill>
                  <a:schemeClr val="tx1"/>
                </a:solidFill>
              </a:rPr>
              <a:t>har</a:t>
            </a:r>
            <a:r>
              <a:rPr lang="en-US" i="1" dirty="0">
                <a:solidFill>
                  <a:schemeClr val="tx1"/>
                </a:solidFill>
              </a:rPr>
              <a:t> </a:t>
            </a:r>
            <a:r>
              <a:rPr lang="en-US" i="1" dirty="0" err="1">
                <a:solidFill>
                  <a:schemeClr val="tx1"/>
                </a:solidFill>
              </a:rPr>
              <a:t>endast</a:t>
            </a:r>
            <a:r>
              <a:rPr lang="en-US" i="1" dirty="0">
                <a:solidFill>
                  <a:schemeClr val="tx1"/>
                </a:solidFill>
              </a:rPr>
              <a:t> </a:t>
            </a:r>
            <a:r>
              <a:rPr lang="en-US" i="1" dirty="0" err="1">
                <a:solidFill>
                  <a:schemeClr val="tx1"/>
                </a:solidFill>
              </a:rPr>
              <a:t>cyckelvägar</a:t>
            </a:r>
            <a:r>
              <a:rPr lang="en-US" i="1" dirty="0">
                <a:solidFill>
                  <a:schemeClr val="tx1"/>
                </a:solidFill>
              </a:rPr>
              <a:t> </a:t>
            </a:r>
            <a:r>
              <a:rPr lang="en-US" i="1" dirty="0" err="1">
                <a:solidFill>
                  <a:schemeClr val="tx1"/>
                </a:solidFill>
              </a:rPr>
              <a:t>och</a:t>
            </a:r>
            <a:r>
              <a:rPr lang="en-US" i="1" dirty="0">
                <a:solidFill>
                  <a:schemeClr val="tx1"/>
                </a:solidFill>
              </a:rPr>
              <a:t> </a:t>
            </a:r>
            <a:r>
              <a:rPr lang="en-US" i="1" dirty="0" err="1">
                <a:solidFill>
                  <a:schemeClr val="tx1"/>
                </a:solidFill>
              </a:rPr>
              <a:t>laddstationer</a:t>
            </a:r>
            <a:r>
              <a:rPr lang="en-US" i="1" dirty="0">
                <a:solidFill>
                  <a:schemeClr val="tx1"/>
                </a:solidFill>
              </a:rPr>
              <a:t> till  </a:t>
            </a:r>
            <a:r>
              <a:rPr lang="en-US" i="1" dirty="0" err="1">
                <a:solidFill>
                  <a:schemeClr val="tx1"/>
                </a:solidFill>
              </a:rPr>
              <a:t>elcycklar</a:t>
            </a:r>
            <a:r>
              <a:rPr lang="en-US" i="1" dirty="0">
                <a:solidFill>
                  <a:schemeClr val="tx1"/>
                </a:solidFill>
              </a:rPr>
              <a:t>.</a:t>
            </a:r>
          </a:p>
          <a:p>
            <a:pPr marL="285750" indent="-285750">
              <a:buFont typeface="Wingdings" panose="05000000000000000000" pitchFamily="2" charset="2"/>
              <a:buChar char="v"/>
            </a:pPr>
            <a:r>
              <a:rPr lang="en-US" i="1" dirty="0">
                <a:solidFill>
                  <a:schemeClr val="tx1"/>
                </a:solidFill>
              </a:rPr>
              <a:t>Vi </a:t>
            </a:r>
            <a:r>
              <a:rPr lang="en-US" i="1" dirty="0" err="1">
                <a:solidFill>
                  <a:schemeClr val="tx1"/>
                </a:solidFill>
              </a:rPr>
              <a:t>har</a:t>
            </a:r>
            <a:r>
              <a:rPr lang="en-US" i="1" dirty="0">
                <a:solidFill>
                  <a:schemeClr val="tx1"/>
                </a:solidFill>
              </a:rPr>
              <a:t> </a:t>
            </a:r>
            <a:r>
              <a:rPr lang="en-US" i="1" dirty="0" err="1">
                <a:solidFill>
                  <a:schemeClr val="tx1"/>
                </a:solidFill>
              </a:rPr>
              <a:t>ett</a:t>
            </a:r>
            <a:r>
              <a:rPr lang="en-US" i="1" dirty="0">
                <a:solidFill>
                  <a:schemeClr val="tx1"/>
                </a:solidFill>
              </a:rPr>
              <a:t> </a:t>
            </a:r>
            <a:r>
              <a:rPr lang="en-US" i="1" dirty="0" err="1">
                <a:solidFill>
                  <a:schemeClr val="tx1"/>
                </a:solidFill>
              </a:rPr>
              <a:t>växthus</a:t>
            </a:r>
            <a:r>
              <a:rPr lang="en-US" i="1" dirty="0">
                <a:solidFill>
                  <a:schemeClr val="tx1"/>
                </a:solidFill>
              </a:rPr>
              <a:t> </a:t>
            </a:r>
            <a:r>
              <a:rPr lang="en-US" i="1" dirty="0" err="1">
                <a:solidFill>
                  <a:schemeClr val="tx1"/>
                </a:solidFill>
              </a:rPr>
              <a:t>där</a:t>
            </a:r>
            <a:r>
              <a:rPr lang="en-US" i="1" dirty="0">
                <a:solidFill>
                  <a:schemeClr val="tx1"/>
                </a:solidFill>
              </a:rPr>
              <a:t> </a:t>
            </a:r>
            <a:r>
              <a:rPr lang="en-US" i="1" dirty="0" err="1">
                <a:solidFill>
                  <a:schemeClr val="tx1"/>
                </a:solidFill>
              </a:rPr>
              <a:t>alla</a:t>
            </a:r>
            <a:r>
              <a:rPr lang="en-US" i="1" dirty="0">
                <a:solidFill>
                  <a:schemeClr val="tx1"/>
                </a:solidFill>
              </a:rPr>
              <a:t> </a:t>
            </a:r>
            <a:r>
              <a:rPr lang="en-US" i="1" dirty="0" err="1">
                <a:solidFill>
                  <a:schemeClr val="tx1"/>
                </a:solidFill>
              </a:rPr>
              <a:t>i</a:t>
            </a:r>
            <a:r>
              <a:rPr lang="en-US" i="1" dirty="0">
                <a:solidFill>
                  <a:schemeClr val="tx1"/>
                </a:solidFill>
              </a:rPr>
              <a:t> </a:t>
            </a:r>
            <a:r>
              <a:rPr lang="en-US" i="1" dirty="0" err="1">
                <a:solidFill>
                  <a:schemeClr val="tx1"/>
                </a:solidFill>
              </a:rPr>
              <a:t>samhället</a:t>
            </a:r>
            <a:r>
              <a:rPr lang="en-US" i="1" dirty="0">
                <a:solidFill>
                  <a:schemeClr val="tx1"/>
                </a:solidFill>
              </a:rPr>
              <a:t> </a:t>
            </a:r>
            <a:r>
              <a:rPr lang="en-US" i="1" dirty="0" err="1">
                <a:solidFill>
                  <a:schemeClr val="tx1"/>
                </a:solidFill>
              </a:rPr>
              <a:t>kan</a:t>
            </a:r>
            <a:r>
              <a:rPr lang="en-US" i="1" dirty="0">
                <a:solidFill>
                  <a:schemeClr val="tx1"/>
                </a:solidFill>
              </a:rPr>
              <a:t> </a:t>
            </a:r>
            <a:r>
              <a:rPr lang="en-US" i="1" dirty="0" err="1">
                <a:solidFill>
                  <a:schemeClr val="tx1"/>
                </a:solidFill>
              </a:rPr>
              <a:t>hämta</a:t>
            </a:r>
            <a:r>
              <a:rPr lang="en-US" i="1" dirty="0">
                <a:solidFill>
                  <a:schemeClr val="tx1"/>
                </a:solidFill>
              </a:rPr>
              <a:t> </a:t>
            </a:r>
            <a:r>
              <a:rPr lang="en-US" i="1" dirty="0" err="1">
                <a:solidFill>
                  <a:schemeClr val="tx1"/>
                </a:solidFill>
              </a:rPr>
              <a:t>grönsaker</a:t>
            </a:r>
            <a:r>
              <a:rPr lang="en-US" i="1" dirty="0">
                <a:solidFill>
                  <a:schemeClr val="tx1"/>
                </a:solidFill>
              </a:rPr>
              <a:t>.</a:t>
            </a:r>
          </a:p>
          <a:p>
            <a:pPr marL="285750" indent="-285750">
              <a:buFont typeface="Wingdings" panose="05000000000000000000" pitchFamily="2" charset="2"/>
              <a:buChar char="v"/>
            </a:pPr>
            <a:r>
              <a:rPr lang="en-US" i="1" dirty="0" err="1">
                <a:solidFill>
                  <a:schemeClr val="tx1"/>
                </a:solidFill>
              </a:rPr>
              <a:t>På</a:t>
            </a:r>
            <a:r>
              <a:rPr lang="en-US" i="1" dirty="0">
                <a:solidFill>
                  <a:schemeClr val="tx1"/>
                </a:solidFill>
              </a:rPr>
              <a:t> </a:t>
            </a:r>
            <a:r>
              <a:rPr lang="en-US" i="1" dirty="0" err="1">
                <a:solidFill>
                  <a:schemeClr val="tx1"/>
                </a:solidFill>
              </a:rPr>
              <a:t>skolan</a:t>
            </a:r>
            <a:r>
              <a:rPr lang="en-US" i="1" dirty="0">
                <a:solidFill>
                  <a:schemeClr val="tx1"/>
                </a:solidFill>
              </a:rPr>
              <a:t> </a:t>
            </a:r>
            <a:r>
              <a:rPr lang="en-US" i="1" dirty="0" err="1">
                <a:solidFill>
                  <a:schemeClr val="tx1"/>
                </a:solidFill>
              </a:rPr>
              <a:t>finns</a:t>
            </a:r>
            <a:r>
              <a:rPr lang="en-US" i="1" dirty="0">
                <a:solidFill>
                  <a:schemeClr val="tx1"/>
                </a:solidFill>
              </a:rPr>
              <a:t> det </a:t>
            </a:r>
            <a:r>
              <a:rPr lang="en-US" i="1" dirty="0" err="1">
                <a:solidFill>
                  <a:schemeClr val="tx1"/>
                </a:solidFill>
              </a:rPr>
              <a:t>ett</a:t>
            </a:r>
            <a:r>
              <a:rPr lang="en-US" i="1" dirty="0">
                <a:solidFill>
                  <a:schemeClr val="tx1"/>
                </a:solidFill>
              </a:rPr>
              <a:t> </a:t>
            </a:r>
            <a:r>
              <a:rPr lang="en-US" i="1" dirty="0" err="1">
                <a:solidFill>
                  <a:schemeClr val="tx1"/>
                </a:solidFill>
              </a:rPr>
              <a:t>rullband</a:t>
            </a:r>
            <a:r>
              <a:rPr lang="en-US" i="1" dirty="0">
                <a:solidFill>
                  <a:schemeClr val="tx1"/>
                </a:solidFill>
              </a:rPr>
              <a:t> </a:t>
            </a:r>
            <a:r>
              <a:rPr lang="en-US" i="1" dirty="0" err="1">
                <a:solidFill>
                  <a:schemeClr val="tx1"/>
                </a:solidFill>
              </a:rPr>
              <a:t>så</a:t>
            </a:r>
            <a:r>
              <a:rPr lang="en-US" i="1" dirty="0">
                <a:solidFill>
                  <a:schemeClr val="tx1"/>
                </a:solidFill>
              </a:rPr>
              <a:t> </a:t>
            </a:r>
            <a:r>
              <a:rPr lang="en-US" i="1" dirty="0" err="1">
                <a:solidFill>
                  <a:schemeClr val="tx1"/>
                </a:solidFill>
              </a:rPr>
              <a:t>att</a:t>
            </a:r>
            <a:r>
              <a:rPr lang="en-US" i="1" dirty="0">
                <a:solidFill>
                  <a:schemeClr val="tx1"/>
                </a:solidFill>
              </a:rPr>
              <a:t> </a:t>
            </a:r>
            <a:r>
              <a:rPr lang="en-US" i="1" dirty="0" err="1">
                <a:solidFill>
                  <a:schemeClr val="tx1"/>
                </a:solidFill>
              </a:rPr>
              <a:t>tåget</a:t>
            </a:r>
            <a:r>
              <a:rPr lang="en-US" i="1" dirty="0">
                <a:solidFill>
                  <a:schemeClr val="tx1"/>
                </a:solidFill>
              </a:rPr>
              <a:t> </a:t>
            </a:r>
            <a:r>
              <a:rPr lang="en-US" i="1" dirty="0" err="1">
                <a:solidFill>
                  <a:schemeClr val="tx1"/>
                </a:solidFill>
              </a:rPr>
              <a:t>kan</a:t>
            </a:r>
            <a:r>
              <a:rPr lang="en-US" i="1" dirty="0">
                <a:solidFill>
                  <a:schemeClr val="tx1"/>
                </a:solidFill>
              </a:rPr>
              <a:t> </a:t>
            </a:r>
            <a:r>
              <a:rPr lang="en-US" i="1" dirty="0" err="1">
                <a:solidFill>
                  <a:schemeClr val="tx1"/>
                </a:solidFill>
              </a:rPr>
              <a:t>komma</a:t>
            </a:r>
            <a:r>
              <a:rPr lang="en-US" i="1" dirty="0">
                <a:solidFill>
                  <a:schemeClr val="tx1"/>
                </a:solidFill>
              </a:rPr>
              <a:t> </a:t>
            </a:r>
            <a:r>
              <a:rPr lang="en-US" i="1" dirty="0" err="1">
                <a:solidFill>
                  <a:schemeClr val="tx1"/>
                </a:solidFill>
              </a:rPr>
              <a:t>och</a:t>
            </a:r>
            <a:r>
              <a:rPr lang="en-US" i="1" dirty="0">
                <a:solidFill>
                  <a:schemeClr val="tx1"/>
                </a:solidFill>
              </a:rPr>
              <a:t> </a:t>
            </a:r>
            <a:r>
              <a:rPr lang="en-US" i="1" dirty="0" err="1">
                <a:solidFill>
                  <a:schemeClr val="tx1"/>
                </a:solidFill>
              </a:rPr>
              <a:t>leverera</a:t>
            </a:r>
            <a:r>
              <a:rPr lang="en-US" i="1" dirty="0">
                <a:solidFill>
                  <a:schemeClr val="tx1"/>
                </a:solidFill>
              </a:rPr>
              <a:t> mat.</a:t>
            </a:r>
          </a:p>
          <a:p>
            <a:pPr marL="285750" indent="-285750">
              <a:buFont typeface="Wingdings" panose="05000000000000000000" pitchFamily="2" charset="2"/>
              <a:buChar char="v"/>
            </a:pPr>
            <a:r>
              <a:rPr lang="en-US" i="1" dirty="0" err="1">
                <a:solidFill>
                  <a:schemeClr val="tx1"/>
                </a:solidFill>
              </a:rPr>
              <a:t>Vår</a:t>
            </a:r>
            <a:r>
              <a:rPr lang="en-US" i="1" dirty="0">
                <a:solidFill>
                  <a:schemeClr val="tx1"/>
                </a:solidFill>
              </a:rPr>
              <a:t> </a:t>
            </a:r>
            <a:r>
              <a:rPr lang="en-US" i="1" dirty="0" err="1">
                <a:solidFill>
                  <a:schemeClr val="tx1"/>
                </a:solidFill>
              </a:rPr>
              <a:t>kollektivtrafik</a:t>
            </a:r>
            <a:r>
              <a:rPr lang="en-US" i="1" dirty="0">
                <a:solidFill>
                  <a:schemeClr val="tx1"/>
                </a:solidFill>
              </a:rPr>
              <a:t> </a:t>
            </a:r>
            <a:r>
              <a:rPr lang="en-US" i="1" dirty="0" err="1">
                <a:solidFill>
                  <a:schemeClr val="tx1"/>
                </a:solidFill>
              </a:rPr>
              <a:t>är</a:t>
            </a:r>
            <a:r>
              <a:rPr lang="en-US" i="1" dirty="0">
                <a:solidFill>
                  <a:schemeClr val="tx1"/>
                </a:solidFill>
              </a:rPr>
              <a:t> </a:t>
            </a:r>
            <a:r>
              <a:rPr lang="en-US" i="1" dirty="0" err="1">
                <a:solidFill>
                  <a:schemeClr val="tx1"/>
                </a:solidFill>
              </a:rPr>
              <a:t>endast</a:t>
            </a:r>
            <a:r>
              <a:rPr lang="en-US" i="1" dirty="0">
                <a:solidFill>
                  <a:schemeClr val="tx1"/>
                </a:solidFill>
              </a:rPr>
              <a:t> </a:t>
            </a:r>
            <a:r>
              <a:rPr lang="en-US" i="1" dirty="0" err="1">
                <a:solidFill>
                  <a:schemeClr val="tx1"/>
                </a:solidFill>
              </a:rPr>
              <a:t>eldrivna</a:t>
            </a:r>
            <a:r>
              <a:rPr lang="en-US" i="1" dirty="0">
                <a:solidFill>
                  <a:schemeClr val="tx1"/>
                </a:solidFill>
              </a:rPr>
              <a:t> </a:t>
            </a:r>
            <a:r>
              <a:rPr lang="en-US" i="1" dirty="0" err="1">
                <a:solidFill>
                  <a:schemeClr val="tx1"/>
                </a:solidFill>
              </a:rPr>
              <a:t>tåg</a:t>
            </a:r>
            <a:r>
              <a:rPr lang="en-US" i="1" dirty="0">
                <a:solidFill>
                  <a:schemeClr val="tx1"/>
                </a:solidFill>
              </a:rPr>
              <a:t>.(</a:t>
            </a:r>
            <a:r>
              <a:rPr lang="en-US" i="1" dirty="0" err="1">
                <a:solidFill>
                  <a:schemeClr val="tx1"/>
                </a:solidFill>
              </a:rPr>
              <a:t>Alla</a:t>
            </a:r>
            <a:r>
              <a:rPr lang="en-US" i="1" dirty="0">
                <a:solidFill>
                  <a:schemeClr val="tx1"/>
                </a:solidFill>
              </a:rPr>
              <a:t> </a:t>
            </a:r>
            <a:r>
              <a:rPr lang="en-US" i="1" dirty="0" err="1">
                <a:solidFill>
                  <a:schemeClr val="tx1"/>
                </a:solidFill>
              </a:rPr>
              <a:t>skolbarn</a:t>
            </a:r>
            <a:r>
              <a:rPr lang="en-US" i="1" dirty="0">
                <a:solidFill>
                  <a:schemeClr val="tx1"/>
                </a:solidFill>
              </a:rPr>
              <a:t> </a:t>
            </a:r>
            <a:r>
              <a:rPr lang="en-US" i="1" dirty="0" err="1">
                <a:solidFill>
                  <a:schemeClr val="tx1"/>
                </a:solidFill>
              </a:rPr>
              <a:t>åker</a:t>
            </a:r>
            <a:r>
              <a:rPr lang="en-US" i="1" dirty="0">
                <a:solidFill>
                  <a:schemeClr val="tx1"/>
                </a:solidFill>
              </a:rPr>
              <a:t> </a:t>
            </a:r>
            <a:r>
              <a:rPr lang="en-US" i="1" dirty="0" err="1">
                <a:solidFill>
                  <a:schemeClr val="tx1"/>
                </a:solidFill>
              </a:rPr>
              <a:t>tåg</a:t>
            </a:r>
            <a:r>
              <a:rPr lang="en-US" i="1" dirty="0">
                <a:solidFill>
                  <a:schemeClr val="tx1"/>
                </a:solidFill>
              </a:rPr>
              <a:t>.)</a:t>
            </a:r>
          </a:p>
          <a:p>
            <a:pPr marL="285750" indent="-285750">
              <a:buFont typeface="Wingdings" panose="05000000000000000000" pitchFamily="2" charset="2"/>
              <a:buChar char="v"/>
            </a:pPr>
            <a:endParaRPr lang="en-US" i="1" dirty="0">
              <a:solidFill>
                <a:schemeClr val="tx1"/>
              </a:solidFill>
            </a:endParaRPr>
          </a:p>
          <a:p>
            <a:endParaRPr lang="en-US" i="1" dirty="0">
              <a:solidFill>
                <a:schemeClr val="tx1"/>
              </a:solidFill>
            </a:endParaRPr>
          </a:p>
          <a:p>
            <a:pPr marL="285750" indent="-285750">
              <a:buFont typeface="Wingdings" panose="05000000000000000000" pitchFamily="2" charset="2"/>
              <a:buChar char="v"/>
            </a:pPr>
            <a:endParaRPr lang="en-US" i="1" dirty="0">
              <a:solidFill>
                <a:schemeClr val="tx1"/>
              </a:solidFill>
            </a:endParaRPr>
          </a:p>
        </p:txBody>
      </p:sp>
      <p:sp>
        <p:nvSpPr>
          <p:cNvPr id="13" name="Rectangle 12">
            <a:extLst>
              <a:ext uri="{FF2B5EF4-FFF2-40B4-BE49-F238E27FC236}">
                <a16:creationId xmlns:a16="http://schemas.microsoft.com/office/drawing/2014/main" id="{086F339E-091A-455E-B2ED-8883D910B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0916" y="0"/>
            <a:ext cx="60910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C2CA0F9B-CD9A-4F30-AC98-837D1E6BDA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6326" y="958640"/>
            <a:ext cx="479221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4">
            <a:extLst>
              <a:ext uri="{FF2B5EF4-FFF2-40B4-BE49-F238E27FC236}">
                <a16:creationId xmlns:a16="http://schemas.microsoft.com/office/drawing/2014/main" id="{38E958DC-AC09-46C2-B715-CA9C9BDA0D0E}"/>
              </a:ext>
            </a:extLst>
          </p:cNvPr>
          <p:cNvPicPr>
            <a:picLocks noChangeAspect="1"/>
          </p:cNvPicPr>
          <p:nvPr/>
        </p:nvPicPr>
        <p:blipFill>
          <a:blip r:embed="rId2"/>
          <a:stretch>
            <a:fillRect/>
          </a:stretch>
        </p:blipFill>
        <p:spPr>
          <a:xfrm>
            <a:off x="6100916" y="0"/>
            <a:ext cx="6091084" cy="6858000"/>
          </a:xfrm>
          <a:prstGeom prst="rect">
            <a:avLst/>
          </a:prstGeom>
        </p:spPr>
      </p:pic>
      <p:sp>
        <p:nvSpPr>
          <p:cNvPr id="2" name="textruta 1">
            <a:extLst>
              <a:ext uri="{FF2B5EF4-FFF2-40B4-BE49-F238E27FC236}">
                <a16:creationId xmlns:a16="http://schemas.microsoft.com/office/drawing/2014/main" id="{0E4BB666-2AE4-4A78-A8C8-DC2374832525}"/>
              </a:ext>
            </a:extLst>
          </p:cNvPr>
          <p:cNvSpPr txBox="1"/>
          <p:nvPr/>
        </p:nvSpPr>
        <p:spPr>
          <a:xfrm>
            <a:off x="6654018" y="267286"/>
            <a:ext cx="5064370" cy="369332"/>
          </a:xfrm>
          <a:prstGeom prst="rect">
            <a:avLst/>
          </a:prstGeom>
          <a:noFill/>
        </p:spPr>
        <p:txBody>
          <a:bodyPr wrap="square" rtlCol="0">
            <a:spAutoFit/>
          </a:bodyPr>
          <a:lstStyle/>
          <a:p>
            <a:r>
              <a:rPr lang="sv-SE" dirty="0"/>
              <a:t>Här är vår </a:t>
            </a:r>
            <a:r>
              <a:rPr lang="sv-SE"/>
              <a:t>egna solcells farm. </a:t>
            </a:r>
            <a:endParaRPr lang="sv-SE" dirty="0"/>
          </a:p>
        </p:txBody>
      </p:sp>
      <p:pic>
        <p:nvPicPr>
          <p:cNvPr id="5122" name="Bildobjekt 1">
            <a:extLst>
              <a:ext uri="{FF2B5EF4-FFF2-40B4-BE49-F238E27FC236}">
                <a16:creationId xmlns:a16="http://schemas.microsoft.com/office/drawing/2014/main" id="{01083888-BE23-4DF2-A0FD-8C89F3CC9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916" y="12965"/>
            <a:ext cx="6054069" cy="328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Bildobjekt 1">
            <a:extLst>
              <a:ext uri="{FF2B5EF4-FFF2-40B4-BE49-F238E27FC236}">
                <a16:creationId xmlns:a16="http://schemas.microsoft.com/office/drawing/2014/main" id="{7B21CEB9-1E47-4A68-A73E-F454EC2AA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916" y="3327665"/>
            <a:ext cx="6091084" cy="353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79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BFDA6284-4E06-4F93-9624-A49FE810F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sv-SE"/>
          </a:p>
        </p:txBody>
      </p:sp>
      <p:pic>
        <p:nvPicPr>
          <p:cNvPr id="4" name="Platshållare för innehåll 4">
            <a:extLst>
              <a:ext uri="{FF2B5EF4-FFF2-40B4-BE49-F238E27FC236}">
                <a16:creationId xmlns:a16="http://schemas.microsoft.com/office/drawing/2014/main" id="{C5787A80-C300-433A-94D2-CDCF51672DFE}"/>
              </a:ext>
            </a:extLst>
          </p:cNvPr>
          <p:cNvPicPr>
            <a:picLocks noChangeAspect="1"/>
          </p:cNvPicPr>
          <p:nvPr/>
        </p:nvPicPr>
        <p:blipFill rotWithShape="1">
          <a:blip r:embed="rId2"/>
          <a:srcRect t="19491"/>
          <a:stretch/>
        </p:blipFill>
        <p:spPr>
          <a:xfrm>
            <a:off x="-1" y="-1"/>
            <a:ext cx="7435121" cy="4883281"/>
          </a:xfrm>
          <a:prstGeom prst="rect">
            <a:avLst/>
          </a:prstGeom>
        </p:spPr>
      </p:pic>
      <p:sp>
        <p:nvSpPr>
          <p:cNvPr id="25" name="Freeform 9">
            <a:extLst>
              <a:ext uri="{FF2B5EF4-FFF2-40B4-BE49-F238E27FC236}">
                <a16:creationId xmlns:a16="http://schemas.microsoft.com/office/drawing/2014/main" id="{F73FEE0E-0740-4139-808A-A3B329A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a:xfrm>
            <a:off x="560806" y="4585137"/>
            <a:ext cx="11539185" cy="779529"/>
          </a:xfrm>
        </p:spPr>
        <p:txBody>
          <a:bodyPr vert="horz" lIns="91440" tIns="45720" rIns="91440" bIns="45720" rtlCol="0" anchor="b">
            <a:normAutofit/>
          </a:bodyPr>
          <a:lstStyle/>
          <a:p>
            <a:r>
              <a:rPr lang="en-US" sz="2800" dirty="0" err="1">
                <a:solidFill>
                  <a:srgbClr val="FEFEFE"/>
                </a:solidFill>
              </a:rPr>
              <a:t>Fokusområde</a:t>
            </a:r>
            <a:r>
              <a:rPr lang="en-US" sz="2800" dirty="0">
                <a:solidFill>
                  <a:srgbClr val="FEFEFE"/>
                </a:solidFill>
              </a:rPr>
              <a:t> 4   SJUKHUSET</a:t>
            </a:r>
          </a:p>
        </p:txBody>
      </p:sp>
      <p:pic>
        <p:nvPicPr>
          <p:cNvPr id="29" name="Platshållare för innehåll 4">
            <a:extLst>
              <a:ext uri="{FF2B5EF4-FFF2-40B4-BE49-F238E27FC236}">
                <a16:creationId xmlns:a16="http://schemas.microsoft.com/office/drawing/2014/main" id="{627A2AD5-77BF-4758-A380-9883858E651D}"/>
              </a:ext>
            </a:extLst>
          </p:cNvPr>
          <p:cNvPicPr>
            <a:picLocks noChangeAspect="1"/>
          </p:cNvPicPr>
          <p:nvPr/>
        </p:nvPicPr>
        <p:blipFill>
          <a:blip r:embed="rId3"/>
          <a:stretch>
            <a:fillRect/>
          </a:stretch>
        </p:blipFill>
        <p:spPr>
          <a:xfrm>
            <a:off x="7435120" y="0"/>
            <a:ext cx="4756878" cy="4535365"/>
          </a:xfrm>
          <a:prstGeom prst="rect">
            <a:avLst/>
          </a:prstGeom>
          <a:effectLst/>
        </p:spPr>
      </p:pic>
      <p:sp>
        <p:nvSpPr>
          <p:cNvPr id="7" name="Platshållare för innehåll 5">
            <a:extLst>
              <a:ext uri="{FF2B5EF4-FFF2-40B4-BE49-F238E27FC236}">
                <a16:creationId xmlns:a16="http://schemas.microsoft.com/office/drawing/2014/main" id="{A4D8FED9-8EF0-7193-3BC0-844B4040BF3E}"/>
              </a:ext>
            </a:extLst>
          </p:cNvPr>
          <p:cNvSpPr>
            <a:spLocks noGrp="1"/>
          </p:cNvSpPr>
          <p:nvPr>
            <p:ph idx="1"/>
          </p:nvPr>
        </p:nvSpPr>
        <p:spPr>
          <a:xfrm>
            <a:off x="468797" y="5364666"/>
            <a:ext cx="10554574" cy="3636511"/>
          </a:xfrm>
        </p:spPr>
        <p:txBody>
          <a:bodyPr>
            <a:normAutofit/>
          </a:bodyPr>
          <a:lstStyle/>
          <a:p>
            <a:r>
              <a:rPr lang="sv-SE" i="1" dirty="0">
                <a:solidFill>
                  <a:schemeClr val="tx1"/>
                </a:solidFill>
              </a:rPr>
              <a:t>På sjukhuset så odlar vi våran egen mat. Apoteket ligger i sjukhuset för enkelhetens skull.</a:t>
            </a:r>
          </a:p>
          <a:p>
            <a:r>
              <a:rPr lang="sv-SE" i="1" dirty="0">
                <a:solidFill>
                  <a:schemeClr val="tx1"/>
                </a:solidFill>
              </a:rPr>
              <a:t>Vi har en  helikopter som går på förnybar energi.</a:t>
            </a:r>
          </a:p>
        </p:txBody>
      </p:sp>
      <p:pic>
        <p:nvPicPr>
          <p:cNvPr id="3" name="Bildobjekt 2">
            <a:extLst>
              <a:ext uri="{FF2B5EF4-FFF2-40B4-BE49-F238E27FC236}">
                <a16:creationId xmlns:a16="http://schemas.microsoft.com/office/drawing/2014/main" id="{8F38EA8E-35E0-47A6-9FE8-44760E1304B0}"/>
              </a:ext>
            </a:extLst>
          </p:cNvPr>
          <p:cNvPicPr>
            <a:picLocks noChangeAspect="1"/>
          </p:cNvPicPr>
          <p:nvPr/>
        </p:nvPicPr>
        <p:blipFill>
          <a:blip r:embed="rId4"/>
          <a:stretch>
            <a:fillRect/>
          </a:stretch>
        </p:blipFill>
        <p:spPr>
          <a:xfrm>
            <a:off x="0" y="18334"/>
            <a:ext cx="7630978" cy="4846610"/>
          </a:xfrm>
          <a:prstGeom prst="rect">
            <a:avLst/>
          </a:prstGeom>
        </p:spPr>
      </p:pic>
      <p:pic>
        <p:nvPicPr>
          <p:cNvPr id="8" name="Bildobjekt 7">
            <a:extLst>
              <a:ext uri="{FF2B5EF4-FFF2-40B4-BE49-F238E27FC236}">
                <a16:creationId xmlns:a16="http://schemas.microsoft.com/office/drawing/2014/main" id="{9001CE7A-0383-40CE-8AE0-D3791729BACF}"/>
              </a:ext>
            </a:extLst>
          </p:cNvPr>
          <p:cNvPicPr>
            <a:picLocks noChangeAspect="1"/>
          </p:cNvPicPr>
          <p:nvPr/>
        </p:nvPicPr>
        <p:blipFill>
          <a:blip r:embed="rId5"/>
          <a:stretch>
            <a:fillRect/>
          </a:stretch>
        </p:blipFill>
        <p:spPr>
          <a:xfrm>
            <a:off x="4841481" y="66988"/>
            <a:ext cx="7396523" cy="4720049"/>
          </a:xfrm>
          <a:prstGeom prst="rect">
            <a:avLst/>
          </a:prstGeom>
        </p:spPr>
      </p:pic>
    </p:spTree>
    <p:extLst>
      <p:ext uri="{BB962C8B-B14F-4D97-AF65-F5344CB8AC3E}">
        <p14:creationId xmlns:p14="http://schemas.microsoft.com/office/powerpoint/2010/main" val="33575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t">
  <a:themeElements>
    <a:clrScheme name="Quotable">
      <a:dk1>
        <a:sysClr val="windowText" lastClr="000000"/>
      </a:dk1>
      <a:lt1>
        <a:sysClr val="window" lastClr="FFFFFF"/>
      </a:lt1>
      <a:dk2>
        <a:srgbClr val="212121"/>
      </a:dk2>
      <a:lt2>
        <a:srgbClr val="636363"/>
      </a:lt2>
      <a:accent1>
        <a:srgbClr val="8664B0"/>
      </a:accent1>
      <a:accent2>
        <a:srgbClr val="D75BCD"/>
      </a:accent2>
      <a:accent3>
        <a:srgbClr val="E54D86"/>
      </a:accent3>
      <a:accent4>
        <a:srgbClr val="DE4547"/>
      </a:accent4>
      <a:accent5>
        <a:srgbClr val="F16E40"/>
      </a:accent5>
      <a:accent6>
        <a:srgbClr val="EB9C5A"/>
      </a:accent6>
      <a:hlink>
        <a:srgbClr val="8F8F8F"/>
      </a:hlink>
      <a:folHlink>
        <a:srgbClr val="A5A5A5"/>
      </a:folHlink>
    </a:clrScheme>
    <a:fontScheme name="Skolhackathon">
      <a:majorFont>
        <a:latin typeface="Soleil"/>
        <a:ea typeface=""/>
        <a:cs typeface=""/>
      </a:majorFont>
      <a:minorFont>
        <a:latin typeface="Adelle PE"/>
        <a:ea typeface=""/>
        <a:cs typeface=""/>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7AF46513-5B0D-4B03-9323-32F3F0BFC9D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3b27f7e-466d-4ccc-9437-69d6d03d8361" xsi:nil="true"/>
    <lcf76f155ced4ddcb4097134ff3c332f xmlns="2ad7d85a-40b0-438d-a0e1-5f661dbb70d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E9172E228236498985A1DC68F2EDE2" ma:contentTypeVersion="17" ma:contentTypeDescription="Create a new document." ma:contentTypeScope="" ma:versionID="fe0248ebded03dd32249574e36145853">
  <xsd:schema xmlns:xsd="http://www.w3.org/2001/XMLSchema" xmlns:xs="http://www.w3.org/2001/XMLSchema" xmlns:p="http://schemas.microsoft.com/office/2006/metadata/properties" xmlns:ns2="2ad7d85a-40b0-438d-a0e1-5f661dbb70d6" xmlns:ns3="53b27f7e-466d-4ccc-9437-69d6d03d8361" targetNamespace="http://schemas.microsoft.com/office/2006/metadata/properties" ma:root="true" ma:fieldsID="f462f9b2cee12feb84211b61a7ed88b8" ns2:_="" ns3:_="">
    <xsd:import namespace="2ad7d85a-40b0-438d-a0e1-5f661dbb70d6"/>
    <xsd:import namespace="53b27f7e-466d-4ccc-9437-69d6d03d83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d7d85a-40b0-438d-a0e1-5f661dbb70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b27f7e-466d-4ccc-9437-69d6d03d836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70dfc92-545f-4816-ba68-cef97905b587}" ma:internalName="TaxCatchAll" ma:showField="CatchAllData" ma:web="53b27f7e-466d-4ccc-9437-69d6d03d83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2B285D-6E11-4652-A5D4-8722E4F20EDA}">
  <ds:schemaRefs>
    <ds:schemaRef ds:uri="http://purl.org/dc/elements/1.1/"/>
    <ds:schemaRef ds:uri="544c622c-fcb1-4001-9ed9-cc8d1340b08c"/>
    <ds:schemaRef ds:uri="http://www.w3.org/XML/1998/namespace"/>
    <ds:schemaRef ds:uri="http://schemas.openxmlformats.org/package/2006/metadata/core-properties"/>
    <ds:schemaRef ds:uri="http://purl.org/dc/terms/"/>
    <ds:schemaRef ds:uri="http://purl.org/dc/dcmitype/"/>
    <ds:schemaRef ds:uri="http://schemas.microsoft.com/office/2006/documentManagement/types"/>
    <ds:schemaRef ds:uri="http://schemas.microsoft.com/office/infopath/2007/PartnerControls"/>
    <ds:schemaRef ds:uri="119183d8-0f2b-4293-9754-92e98dc4b04d"/>
    <ds:schemaRef ds:uri="http://schemas.microsoft.com/office/2006/metadata/properties"/>
    <ds:schemaRef ds:uri="53b27f7e-466d-4ccc-9437-69d6d03d8361"/>
    <ds:schemaRef ds:uri="2ad7d85a-40b0-438d-a0e1-5f661dbb70d6"/>
  </ds:schemaRefs>
</ds:datastoreItem>
</file>

<file path=customXml/itemProps2.xml><?xml version="1.0" encoding="utf-8"?>
<ds:datastoreItem xmlns:ds="http://schemas.openxmlformats.org/officeDocument/2006/customXml" ds:itemID="{465FE4D9-1822-41F1-A21F-F4FA5FF67BD4}">
  <ds:schemaRefs>
    <ds:schemaRef ds:uri="http://schemas.microsoft.com/sharepoint/v3/contenttype/forms"/>
  </ds:schemaRefs>
</ds:datastoreItem>
</file>

<file path=customXml/itemProps3.xml><?xml version="1.0" encoding="utf-8"?>
<ds:datastoreItem xmlns:ds="http://schemas.openxmlformats.org/officeDocument/2006/customXml" ds:itemID="{7EA577E8-BEB0-4A62-AC31-8A3319E41B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d7d85a-40b0-438d-a0e1-5f661dbb70d6"/>
    <ds:schemaRef ds:uri="53b27f7e-466d-4ccc-9437-69d6d03d83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TM03457503[[fn=Citat]]</Template>
  <TotalTime>280</TotalTime>
  <Words>527</Words>
  <Application>Microsoft Office PowerPoint</Application>
  <PresentationFormat>Bredbild</PresentationFormat>
  <Paragraphs>36</Paragraphs>
  <Slides>11</Slides>
  <Notes>2</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11</vt:i4>
      </vt:variant>
    </vt:vector>
  </HeadingPairs>
  <TitlesOfParts>
    <vt:vector size="17" baseType="lpstr">
      <vt:lpstr>Adelle PE</vt:lpstr>
      <vt:lpstr>Wingdings</vt:lpstr>
      <vt:lpstr>Soleil</vt:lpstr>
      <vt:lpstr>Calibri</vt:lpstr>
      <vt:lpstr>Wingdings 2</vt:lpstr>
      <vt:lpstr>Citat</vt:lpstr>
      <vt:lpstr>PowerPoint-presentation</vt:lpstr>
      <vt:lpstr>Aron Bakteman och Stella Nilsson, Byskeskolan klass 5B Region Västerbotten</vt:lpstr>
      <vt:lpstr>Överblicksbild(er) av världen</vt:lpstr>
      <vt:lpstr>Fokusområde 1 grönområden</vt:lpstr>
      <vt:lpstr>Fokusområde 2 skolan</vt:lpstr>
      <vt:lpstr>  </vt:lpstr>
      <vt:lpstr>Beskrivning av vår process</vt:lpstr>
      <vt:lpstr>Innovativ(a) lösning(ar)</vt:lpstr>
      <vt:lpstr>Fokusområde 4   SJUKHUSET</vt:lpstr>
      <vt:lpstr>Fokusområde 5 återvinning</vt:lpstr>
      <vt:lpstr>Avslutande reflektioner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Ida Nylander</dc:creator>
  <cp:lastModifiedBy>Alexander Bodén</cp:lastModifiedBy>
  <cp:revision>4</cp:revision>
  <dcterms:created xsi:type="dcterms:W3CDTF">2021-03-10T12:29:44Z</dcterms:created>
  <dcterms:modified xsi:type="dcterms:W3CDTF">2023-12-01T08:53:28Z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0x0101008EE9172E228236498985A1DC68F2EDE2</vt:lpwstr>
  </property>
</Properties>
</file>