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56" r:id="rId5"/>
    <p:sldId id="271" r:id="rId6"/>
    <p:sldId id="259" r:id="rId7"/>
    <p:sldId id="272" r:id="rId8"/>
    <p:sldId id="273" r:id="rId9"/>
    <p:sldId id="279" r:id="rId10"/>
    <p:sldId id="275" r:id="rId11"/>
    <p:sldId id="276" r:id="rId12"/>
    <p:sldId id="284" r:id="rId13"/>
    <p:sldId id="274" r:id="rId14"/>
    <p:sldId id="283" r:id="rId15"/>
    <p:sldId id="277" r:id="rId16"/>
    <p:sldId id="282" r:id="rId17"/>
  </p:sldIdLst>
  <p:sldSz cx="12192000" cy="6858000"/>
  <p:notesSz cx="6858000" cy="9144000"/>
  <p:embeddedFontLst>
    <p:embeddedFont>
      <p:font typeface="Adelle PE" panose="020005030600000200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Soleil" panose="02000503030000020004" charset="0"/>
      <p:regular r:id="rId27"/>
      <p:bold r:id="rId28"/>
      <p:italic r:id="rId29"/>
      <p:boldItalic r:id="rId30"/>
    </p:embeddedFont>
    <p:embeddedFont>
      <p:font typeface="Wingdings 2" panose="05020102010507070707" pitchFamily="18" charset="2"/>
      <p:regular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072FD9-9513-41A9-83F5-B262ABEEBC9E}" v="2" dt="2023-08-10T07:16:53.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9C0A7-8AFC-46BC-A49D-C1F24F3D47B5}" type="datetimeFigureOut">
              <a:rPr lang="sv-SE" smtClean="0"/>
              <a:t>2023-08-10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C64A31-CFED-44CD-A059-EF1A79657E21}" type="slidenum">
              <a:rPr lang="sv-SE" smtClean="0"/>
              <a:t>‹#›</a:t>
            </a:fld>
            <a:endParaRPr lang="sv-SE"/>
          </a:p>
        </p:txBody>
      </p:sp>
    </p:spTree>
    <p:extLst>
      <p:ext uri="{BB962C8B-B14F-4D97-AF65-F5344CB8AC3E}">
        <p14:creationId xmlns:p14="http://schemas.microsoft.com/office/powerpoint/2010/main" val="242654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EC64A31-CFED-44CD-A059-EF1A79657E21}" type="slidenum">
              <a:rPr lang="sv-SE" smtClean="0"/>
              <a:t>3</a:t>
            </a:fld>
            <a:endParaRPr lang="sv-SE"/>
          </a:p>
        </p:txBody>
      </p:sp>
    </p:spTree>
    <p:extLst>
      <p:ext uri="{BB962C8B-B14F-4D97-AF65-F5344CB8AC3E}">
        <p14:creationId xmlns:p14="http://schemas.microsoft.com/office/powerpoint/2010/main" val="234808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EC64A31-CFED-44CD-A059-EF1A79657E21}" type="slidenum">
              <a:rPr lang="sv-SE" smtClean="0"/>
              <a:t>7</a:t>
            </a:fld>
            <a:endParaRPr lang="sv-SE"/>
          </a:p>
        </p:txBody>
      </p:sp>
    </p:spTree>
    <p:extLst>
      <p:ext uri="{BB962C8B-B14F-4D97-AF65-F5344CB8AC3E}">
        <p14:creationId xmlns:p14="http://schemas.microsoft.com/office/powerpoint/2010/main" val="3473467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1" name="Freeform 6"/>
          <p:cNvSpPr/>
          <p:nvPr userDrawn="1"/>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884091"/>
          </a:solidFill>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810001" y="5331647"/>
            <a:ext cx="10572000" cy="434974"/>
          </a:xfrm>
        </p:spPr>
        <p:txBody>
          <a:bodyPr anchor="t">
            <a:noAutofit/>
          </a:bodyPr>
          <a:lstStyle>
            <a:lvl1pPr marL="0" indent="0" algn="l">
              <a:buNone/>
              <a:defRPr sz="3200" b="1">
                <a:solidFill>
                  <a:srgbClr val="88409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a:p>
        </p:txBody>
      </p:sp>
      <p:pic>
        <p:nvPicPr>
          <p:cNvPr id="10" name="Bildobjekt 9">
            <a:extLst>
              <a:ext uri="{FF2B5EF4-FFF2-40B4-BE49-F238E27FC236}">
                <a16:creationId xmlns:a16="http://schemas.microsoft.com/office/drawing/2014/main" id="{4D87CE7F-BC2A-4A1A-96D8-44E2632A1E01}"/>
              </a:ext>
            </a:extLst>
          </p:cNvPr>
          <p:cNvPicPr>
            <a:picLocks noChangeAspect="1"/>
          </p:cNvPicPr>
          <p:nvPr userDrawn="1"/>
        </p:nvPicPr>
        <p:blipFill>
          <a:blip r:embed="rId2"/>
          <a:stretch>
            <a:fillRect/>
          </a:stretch>
        </p:blipFill>
        <p:spPr>
          <a:xfrm>
            <a:off x="0" y="-3175"/>
            <a:ext cx="12192000" cy="4890197"/>
          </a:xfrm>
          <a:prstGeom prst="rect">
            <a:avLst/>
          </a:prstGeom>
        </p:spPr>
      </p:pic>
      <p:pic>
        <p:nvPicPr>
          <p:cNvPr id="13" name="Bildobjekt 12" descr="En bild som visar text, clipart, tallrik, kärl&#10;&#10;Automatiskt genererad beskrivning">
            <a:extLst>
              <a:ext uri="{FF2B5EF4-FFF2-40B4-BE49-F238E27FC236}">
                <a16:creationId xmlns:a16="http://schemas.microsoft.com/office/drawing/2014/main" id="{56524C1C-1660-47D7-86A3-F2DD32DAD025}"/>
              </a:ext>
            </a:extLst>
          </p:cNvPr>
          <p:cNvPicPr>
            <a:picLocks noChangeAspect="1"/>
          </p:cNvPicPr>
          <p:nvPr userDrawn="1"/>
        </p:nvPicPr>
        <p:blipFill>
          <a:blip r:embed="rId3"/>
          <a:stretch>
            <a:fillRect/>
          </a:stretch>
        </p:blipFill>
        <p:spPr>
          <a:xfrm>
            <a:off x="3102096" y="2176269"/>
            <a:ext cx="5987808" cy="125273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88409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lstStyle/>
          <a:p>
            <a:endParaRPr lang="sv-SE"/>
          </a:p>
        </p:txBody>
      </p:sp>
      <p:sp>
        <p:nvSpPr>
          <p:cNvPr id="38" name="Title 1"/>
          <p:cNvSpPr>
            <a:spLocks noGrp="1"/>
          </p:cNvSpPr>
          <p:nvPr>
            <p:ph type="title"/>
          </p:nvPr>
        </p:nvSpPr>
        <p:spPr>
          <a:xfrm>
            <a:off x="1357089" y="2435957"/>
            <a:ext cx="4382521" cy="2007789"/>
          </a:xfrm>
        </p:spPr>
        <p:txBody>
          <a:bodyPr/>
          <a:lstStyle>
            <a:lvl1pPr>
              <a:defRPr sz="3200">
                <a:solidFill>
                  <a:schemeClr val="tx1"/>
                </a:solidFill>
              </a:defRPr>
            </a:lvl1pPr>
          </a:lstStyle>
          <a:p>
            <a:r>
              <a:rPr lang="sv-SE"/>
              <a:t>Klicka här för att ändra mall för rubrikformat</a:t>
            </a:r>
            <a:endParaRPr lang="en-US"/>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sv-SE"/>
              <a:t>Klicka här för att ändra format på bakgrundstexten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1046720" cy="970450"/>
          </a:xfrm>
          <a:effectLst/>
        </p:spPr>
        <p:txBody>
          <a:bodyPr/>
          <a:lstStyle>
            <a:lvl1pPr>
              <a:defRPr sz="3600">
                <a:solidFill>
                  <a:schemeClr val="tx1"/>
                </a:solidFill>
              </a:defRPr>
            </a:lvl1pPr>
          </a:lstStyle>
          <a:p>
            <a:r>
              <a:rPr lang="sv-SE"/>
              <a:t>Klicka här för att ändra mall för rubrikformat</a:t>
            </a:r>
            <a:endParaRPr lang="en-US"/>
          </a:p>
        </p:txBody>
      </p:sp>
      <p:sp>
        <p:nvSpPr>
          <p:cNvPr id="3" name="Content Placeholder 2"/>
          <p:cNvSpPr>
            <a:spLocks noGrp="1"/>
          </p:cNvSpPr>
          <p:nvPr>
            <p:ph idx="1"/>
          </p:nvPr>
        </p:nvSpPr>
        <p:spPr>
          <a:xfrm>
            <a:off x="818712" y="2222287"/>
            <a:ext cx="10554574" cy="363651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600">
                <a:solidFill>
                  <a:schemeClr val="tx1"/>
                </a:solidFill>
              </a:defRPr>
            </a:lvl1pPr>
          </a:lstStyle>
          <a:p>
            <a:r>
              <a:rPr lang="sv-SE"/>
              <a:t>Klicka här för att ändra mall för rubrikformat</a:t>
            </a:r>
            <a:endParaRPr lang="en-US"/>
          </a:p>
        </p:txBody>
      </p:sp>
      <p:sp>
        <p:nvSpPr>
          <p:cNvPr id="3" name="Content Placeholder 2"/>
          <p:cNvSpPr>
            <a:spLocks noGrp="1"/>
          </p:cNvSpPr>
          <p:nvPr>
            <p:ph sz="half" idx="1"/>
          </p:nvPr>
        </p:nvSpPr>
        <p:spPr>
          <a:xfrm>
            <a:off x="818712" y="2583965"/>
            <a:ext cx="5185873" cy="3331924"/>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87415" y="2583964"/>
            <a:ext cx="5194583" cy="3331924"/>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600">
                <a:solidFill>
                  <a:schemeClr val="tx1"/>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814728" y="2642235"/>
            <a:ext cx="5189857" cy="576262"/>
          </a:xfrm>
        </p:spPr>
        <p:txBody>
          <a:bodyPr anchor="b">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14729" y="3218498"/>
            <a:ext cx="5189856" cy="2642553"/>
          </a:xfrm>
        </p:spPr>
        <p:txBody>
          <a:bodyPr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87415" y="2633176"/>
            <a:ext cx="5194583" cy="576262"/>
          </a:xfrm>
        </p:spPr>
        <p:txBody>
          <a:bodyPr anchor="b">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87415" y="3209440"/>
            <a:ext cx="5194583" cy="2651612"/>
          </a:xfrm>
        </p:spPr>
        <p:txBody>
          <a:bodyPr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884091"/>
          </a:solidFill>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600">
                <a:solidFill>
                  <a:schemeClr val="tx1"/>
                </a:solidFill>
              </a:defRPr>
            </a:lvl1pPr>
          </a:lstStyle>
          <a:p>
            <a:r>
              <a:rPr lang="sv-SE"/>
              <a:t>Klicka här för att ändra mall för rubrikformat</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1"/>
            </a:lvl1pPr>
          </a:lstStyle>
          <a:p>
            <a:r>
              <a:rPr lang="sv-SE"/>
              <a:t>Klicka här för att ändra mall för rubrikformat</a:t>
            </a:r>
            <a:endParaRPr lang="en-US"/>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chemeClr val="tx1">
              <a:lumMod val="95000"/>
            </a:schemeClr>
          </a:solidFill>
          <a:ln w="9525">
            <a:no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sv-SE"/>
              <a:t>Klicka på ikonen för att lägga till en bild</a:t>
            </a:r>
            <a:endParaRPr lang="en-US"/>
          </a:p>
        </p:txBody>
      </p:sp>
      <p:sp>
        <p:nvSpPr>
          <p:cNvPr id="4" name="Text Placeholder 3"/>
          <p:cNvSpPr>
            <a:spLocks noGrp="1"/>
          </p:cNvSpPr>
          <p:nvPr>
            <p:ph type="body" sz="half" idx="2"/>
          </p:nvPr>
        </p:nvSpPr>
        <p:spPr>
          <a:xfrm>
            <a:off x="814728" y="2466604"/>
            <a:ext cx="4852988" cy="351636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norama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10000" y="4942840"/>
            <a:ext cx="10561418" cy="566738"/>
          </a:xfrm>
        </p:spPr>
        <p:txBody>
          <a:bodyPr anchor="b">
            <a:normAutofit/>
          </a:bodyPr>
          <a:lstStyle>
            <a:lvl1pPr algn="l">
              <a:defRPr sz="2400" b="1"/>
            </a:lvl1pPr>
          </a:lstStyle>
          <a:p>
            <a:r>
              <a:rPr lang="sv-SE"/>
              <a:t>Klicka här för att ändra mall för rubrikformat</a:t>
            </a:r>
            <a:endParaRPr lang="en-US"/>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sv-SE"/>
              <a:t>Klicka på ikonen för att lägga till en bild</a:t>
            </a:r>
            <a:endParaRPr lang="en-US"/>
          </a:p>
        </p:txBody>
      </p:sp>
      <p:sp>
        <p:nvSpPr>
          <p:cNvPr id="4" name="Text Placeholder 3"/>
          <p:cNvSpPr>
            <a:spLocks noGrp="1"/>
          </p:cNvSpPr>
          <p:nvPr>
            <p:ph type="body" sz="half" idx="2"/>
          </p:nvPr>
        </p:nvSpPr>
        <p:spPr>
          <a:xfrm>
            <a:off x="810000" y="5509578"/>
            <a:ext cx="10561418"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884091"/>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3600" b="1" cap="none">
                <a:solidFill>
                  <a:schemeClr val="tx1"/>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bg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sv-SE"/>
              <a:t>Klicka här för att ändra format på bakgrundstexten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p:spPr>
        <p:txBody>
          <a:bodyPr vert="horz" lIns="91440" tIns="45720" rIns="91440" bIns="45720" rtlCol="0" anchor="b">
            <a:noAutofit/>
          </a:bodyPr>
          <a:lstStyle/>
          <a:p>
            <a:r>
              <a:rPr lang="sv-SE"/>
              <a:t>Klicka här för att ändra mall för rubrikformat</a:t>
            </a:r>
            <a:endParaRPr lang="en-US"/>
          </a:p>
        </p:txBody>
      </p:sp>
      <p:sp>
        <p:nvSpPr>
          <p:cNvPr id="3" name="Text Placeholder 2"/>
          <p:cNvSpPr>
            <a:spLocks noGrp="1"/>
          </p:cNvSpPr>
          <p:nvPr>
            <p:ph type="body" idx="1"/>
          </p:nvPr>
        </p:nvSpPr>
        <p:spPr>
          <a:xfrm>
            <a:off x="810000" y="2184401"/>
            <a:ext cx="10563285" cy="3674397"/>
          </a:xfrm>
          <a:prstGeom prst="rect">
            <a:avLst/>
          </a:prstGeom>
          <a:effectLst/>
        </p:spPr>
        <p:txBody>
          <a:bodyPr vert="horz" lIns="91440" tIns="45720" rIns="91440" bIns="45720" rtlCol="0"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63" r:id="rId7"/>
    <p:sldLayoutId id="2147483657" r:id="rId8"/>
    <p:sldLayoutId id="2147483666" r:id="rId9"/>
    <p:sldLayoutId id="2147483661" r:id="rId10"/>
  </p:sldLayoutIdLst>
  <p:hf sldNum="0" hdr="0" ftr="0" dt="0"/>
  <p:txStyles>
    <p:titleStyle>
      <a:lvl1pPr algn="l" defTabSz="457200" rtl="0" eaLnBrk="1" latinLnBrk="0" hangingPunct="1">
        <a:spcBef>
          <a:spcPct val="0"/>
        </a:spcBef>
        <a:buNone/>
        <a:defRPr sz="3600" b="1" kern="1200">
          <a:solidFill>
            <a:srgbClr val="88409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bg1">
              <a:lumMod val="95000"/>
              <a:lumOff val="5000"/>
            </a:schemeClr>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lumMod val="95000"/>
              <a:lumOff val="5000"/>
            </a:schemeClr>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lumMod val="95000"/>
              <a:lumOff val="5000"/>
            </a:schemeClr>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FBCC871-035F-4E87-9FCF-E59BF95AC297}"/>
              </a:ext>
            </a:extLst>
          </p:cNvPr>
          <p:cNvSpPr>
            <a:spLocks noGrp="1"/>
          </p:cNvSpPr>
          <p:nvPr>
            <p:ph type="subTitle" idx="1"/>
          </p:nvPr>
        </p:nvSpPr>
        <p:spPr/>
        <p:txBody>
          <a:bodyPr/>
          <a:lstStyle/>
          <a:p>
            <a:r>
              <a:rPr lang="sv-SE"/>
              <a:t>Skolhackathon i </a:t>
            </a:r>
            <a:r>
              <a:rPr lang="sv-SE" err="1"/>
              <a:t>Minecraft</a:t>
            </a:r>
            <a:r>
              <a:rPr lang="sv-SE"/>
              <a:t> 2022</a:t>
            </a:r>
          </a:p>
        </p:txBody>
      </p:sp>
    </p:spTree>
    <p:extLst>
      <p:ext uri="{BB962C8B-B14F-4D97-AF65-F5344CB8AC3E}">
        <p14:creationId xmlns:p14="http://schemas.microsoft.com/office/powerpoint/2010/main" val="124203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BFDA6284-4E06-4F93-9624-A49FE810F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5" name="Freeform 9">
            <a:extLst>
              <a:ext uri="{FF2B5EF4-FFF2-40B4-BE49-F238E27FC236}">
                <a16:creationId xmlns:a16="http://schemas.microsoft.com/office/drawing/2014/main" id="{F73FEE0E-0740-4139-808A-A3B329A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470356" y="5138161"/>
            <a:ext cx="11504258" cy="779529"/>
          </a:xfrm>
        </p:spPr>
        <p:txBody>
          <a:bodyPr vert="horz" lIns="91440" tIns="45720" rIns="91440" bIns="45720" rtlCol="0" anchor="b">
            <a:normAutofit/>
          </a:bodyPr>
          <a:lstStyle/>
          <a:p>
            <a:r>
              <a:rPr lang="en-US" sz="2800" err="1">
                <a:solidFill>
                  <a:srgbClr val="FEFEFE"/>
                </a:solidFill>
              </a:rPr>
              <a:t>Fokusområde</a:t>
            </a:r>
            <a:r>
              <a:rPr lang="en-US" sz="2800">
                <a:solidFill>
                  <a:srgbClr val="FEFEFE"/>
                </a:solidFill>
              </a:rPr>
              <a:t> 4 </a:t>
            </a:r>
          </a:p>
        </p:txBody>
      </p:sp>
      <p:pic>
        <p:nvPicPr>
          <p:cNvPr id="29" name="Platshållare för innehåll 4">
            <a:extLst>
              <a:ext uri="{FF2B5EF4-FFF2-40B4-BE49-F238E27FC236}">
                <a16:creationId xmlns:a16="http://schemas.microsoft.com/office/drawing/2014/main" id="{627A2AD5-77BF-4758-A380-9883858E651D}"/>
              </a:ext>
            </a:extLst>
          </p:cNvPr>
          <p:cNvPicPr>
            <a:picLocks noChangeAspect="1"/>
          </p:cNvPicPr>
          <p:nvPr/>
        </p:nvPicPr>
        <p:blipFill>
          <a:blip r:embed="rId2"/>
          <a:stretch>
            <a:fillRect/>
          </a:stretch>
        </p:blipFill>
        <p:spPr>
          <a:xfrm>
            <a:off x="7435120" y="0"/>
            <a:ext cx="4756878" cy="4535365"/>
          </a:xfrm>
          <a:prstGeom prst="rect">
            <a:avLst/>
          </a:prstGeom>
          <a:effectLst/>
        </p:spPr>
      </p:pic>
      <p:sp>
        <p:nvSpPr>
          <p:cNvPr id="7" name="Platshållare för innehåll 5">
            <a:extLst>
              <a:ext uri="{FF2B5EF4-FFF2-40B4-BE49-F238E27FC236}">
                <a16:creationId xmlns:a16="http://schemas.microsoft.com/office/drawing/2014/main" id="{A4D8FED9-8EF0-7193-3BC0-844B4040BF3E}"/>
              </a:ext>
            </a:extLst>
          </p:cNvPr>
          <p:cNvSpPr>
            <a:spLocks noGrp="1"/>
          </p:cNvSpPr>
          <p:nvPr>
            <p:ph idx="1"/>
          </p:nvPr>
        </p:nvSpPr>
        <p:spPr>
          <a:xfrm>
            <a:off x="560806" y="5917690"/>
            <a:ext cx="10554574" cy="3636511"/>
          </a:xfrm>
        </p:spPr>
        <p:txBody>
          <a:bodyPr>
            <a:normAutofit/>
          </a:bodyPr>
          <a:lstStyle/>
          <a:p>
            <a:r>
              <a:rPr lang="sv-SE" i="1" dirty="0">
                <a:solidFill>
                  <a:schemeClr val="tx1"/>
                </a:solidFill>
              </a:rPr>
              <a:t>Vi vill lyfta fram bondgårdar. Bidrar till biologisk mångfald, öppna landskap och mejeriprodukter. Kan också ge en fridfull plats som folk vill besöka där barn exempelvis får träffa på djuren. </a:t>
            </a:r>
          </a:p>
        </p:txBody>
      </p:sp>
      <p:pic>
        <p:nvPicPr>
          <p:cNvPr id="3" name="Bildobjekt 2" descr="En bild som visar karta&#10;&#10;Automatiskt genererad beskrivning">
            <a:extLst>
              <a:ext uri="{FF2B5EF4-FFF2-40B4-BE49-F238E27FC236}">
                <a16:creationId xmlns:a16="http://schemas.microsoft.com/office/drawing/2014/main" id="{1AEED5B1-E796-D2D3-108F-3E05A467F4D4}"/>
              </a:ext>
            </a:extLst>
          </p:cNvPr>
          <p:cNvPicPr>
            <a:picLocks noChangeAspect="1"/>
          </p:cNvPicPr>
          <p:nvPr/>
        </p:nvPicPr>
        <p:blipFill rotWithShape="1">
          <a:blip r:embed="rId3"/>
          <a:srcRect l="15337" t="3146" r="3174" b="13711"/>
          <a:stretch/>
        </p:blipFill>
        <p:spPr>
          <a:xfrm>
            <a:off x="0" y="0"/>
            <a:ext cx="7902469" cy="4535365"/>
          </a:xfrm>
          <a:prstGeom prst="rect">
            <a:avLst/>
          </a:prstGeom>
        </p:spPr>
      </p:pic>
      <p:pic>
        <p:nvPicPr>
          <p:cNvPr id="8" name="Bildobjekt 7" descr="En bild som visar text&#10;&#10;Automatiskt genererad beskrivning">
            <a:extLst>
              <a:ext uri="{FF2B5EF4-FFF2-40B4-BE49-F238E27FC236}">
                <a16:creationId xmlns:a16="http://schemas.microsoft.com/office/drawing/2014/main" id="{3235B0F9-B1CE-4667-CECC-9BD119BA6E1A}"/>
              </a:ext>
            </a:extLst>
          </p:cNvPr>
          <p:cNvPicPr>
            <a:picLocks noChangeAspect="1"/>
          </p:cNvPicPr>
          <p:nvPr/>
        </p:nvPicPr>
        <p:blipFill rotWithShape="1">
          <a:blip r:embed="rId4"/>
          <a:srcRect l="18202" t="13711" r="25385" b="12060"/>
          <a:stretch/>
        </p:blipFill>
        <p:spPr>
          <a:xfrm>
            <a:off x="7435120" y="1"/>
            <a:ext cx="4756880" cy="4533792"/>
          </a:xfrm>
          <a:prstGeom prst="rect">
            <a:avLst/>
          </a:prstGeom>
        </p:spPr>
      </p:pic>
    </p:spTree>
    <p:extLst>
      <p:ext uri="{BB962C8B-B14F-4D97-AF65-F5344CB8AC3E}">
        <p14:creationId xmlns:p14="http://schemas.microsoft.com/office/powerpoint/2010/main" val="33575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p:txBody>
          <a:bodyPr/>
          <a:lstStyle/>
          <a:p>
            <a:r>
              <a:rPr lang="sv-SE"/>
              <a:t>Fokusområde 5</a:t>
            </a: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0" y="2157573"/>
            <a:ext cx="11907749" cy="1150706"/>
          </a:xfrm>
        </p:spPr>
        <p:txBody>
          <a:bodyPr>
            <a:normAutofit/>
          </a:bodyPr>
          <a:lstStyle/>
          <a:p>
            <a:r>
              <a:rPr lang="sv-SE" i="1" dirty="0"/>
              <a:t>Bostäder – lägenheter, stugor och delat boende. Runt ex: lägenheterna så är det bra med stadsodling. Det kan hjälpa med en ökad gemenskap, att göra en plats trevligare och ge bättre folkhälsa. Det gynnar även biologisk mångfald.</a:t>
            </a:r>
          </a:p>
        </p:txBody>
      </p:sp>
      <p:pic>
        <p:nvPicPr>
          <p:cNvPr id="4" name="Platshållare för innehåll 4">
            <a:extLst>
              <a:ext uri="{FF2B5EF4-FFF2-40B4-BE49-F238E27FC236}">
                <a16:creationId xmlns:a16="http://schemas.microsoft.com/office/drawing/2014/main" id="{484A1062-B3FE-4E1A-BB70-D8A54FE10D7C}"/>
              </a:ext>
            </a:extLst>
          </p:cNvPr>
          <p:cNvPicPr>
            <a:picLocks noChangeAspect="1"/>
          </p:cNvPicPr>
          <p:nvPr/>
        </p:nvPicPr>
        <p:blipFill>
          <a:blip r:embed="rId2"/>
          <a:stretch>
            <a:fillRect/>
          </a:stretch>
        </p:blipFill>
        <p:spPr>
          <a:xfrm>
            <a:off x="963231" y="3057993"/>
            <a:ext cx="10554574" cy="3800007"/>
          </a:xfrm>
          <a:prstGeom prst="rect">
            <a:avLst/>
          </a:prstGeom>
        </p:spPr>
      </p:pic>
      <p:pic>
        <p:nvPicPr>
          <p:cNvPr id="3" name="Bildobjekt 2" descr="En bild som visar himmel, dekorerat, sängkläder, dag&#10;&#10;Automatiskt genererad beskrivning">
            <a:extLst>
              <a:ext uri="{FF2B5EF4-FFF2-40B4-BE49-F238E27FC236}">
                <a16:creationId xmlns:a16="http://schemas.microsoft.com/office/drawing/2014/main" id="{A75F4119-BE53-39CF-D73B-7740284C24C7}"/>
              </a:ext>
            </a:extLst>
          </p:cNvPr>
          <p:cNvPicPr>
            <a:picLocks noChangeAspect="1"/>
          </p:cNvPicPr>
          <p:nvPr/>
        </p:nvPicPr>
        <p:blipFill>
          <a:blip r:embed="rId3"/>
          <a:stretch>
            <a:fillRect/>
          </a:stretch>
        </p:blipFill>
        <p:spPr>
          <a:xfrm>
            <a:off x="1" y="3057993"/>
            <a:ext cx="6978676" cy="3844355"/>
          </a:xfrm>
          <a:prstGeom prst="rect">
            <a:avLst/>
          </a:prstGeom>
        </p:spPr>
      </p:pic>
      <p:pic>
        <p:nvPicPr>
          <p:cNvPr id="8" name="Bildobjekt 7" descr="En bild som visar text&#10;&#10;Automatiskt genererad beskrivning">
            <a:extLst>
              <a:ext uri="{FF2B5EF4-FFF2-40B4-BE49-F238E27FC236}">
                <a16:creationId xmlns:a16="http://schemas.microsoft.com/office/drawing/2014/main" id="{575C2AEE-C81F-04EE-64CC-881DE2CBDE3E}"/>
              </a:ext>
            </a:extLst>
          </p:cNvPr>
          <p:cNvPicPr>
            <a:picLocks noChangeAspect="1"/>
          </p:cNvPicPr>
          <p:nvPr/>
        </p:nvPicPr>
        <p:blipFill rotWithShape="1">
          <a:blip r:embed="rId4"/>
          <a:srcRect l="3346" t="3611" r="-3346" b="6180"/>
          <a:stretch/>
        </p:blipFill>
        <p:spPr>
          <a:xfrm>
            <a:off x="6978677" y="3035891"/>
            <a:ext cx="5391408" cy="3866457"/>
          </a:xfrm>
          <a:prstGeom prst="rect">
            <a:avLst/>
          </a:prstGeom>
        </p:spPr>
      </p:pic>
    </p:spTree>
    <p:extLst>
      <p:ext uri="{BB962C8B-B14F-4D97-AF65-F5344CB8AC3E}">
        <p14:creationId xmlns:p14="http://schemas.microsoft.com/office/powerpoint/2010/main" val="108309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265A5E-798B-421B-812B-767D770C2DC3}"/>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C68052C9-4AF1-4F21-87CA-13910E0ABD27}"/>
              </a:ext>
            </a:extLst>
          </p:cNvPr>
          <p:cNvSpPr>
            <a:spLocks noGrp="1"/>
          </p:cNvSpPr>
          <p:nvPr>
            <p:ph type="body" sz="quarter" idx="16"/>
          </p:nvPr>
        </p:nvSpPr>
        <p:spPr/>
        <p:txBody>
          <a:bodyPr/>
          <a:lstStyle/>
          <a:p>
            <a:endParaRPr lang="sv-SE"/>
          </a:p>
        </p:txBody>
      </p:sp>
      <p:sp>
        <p:nvSpPr>
          <p:cNvPr id="8" name="textruta 7">
            <a:extLst>
              <a:ext uri="{FF2B5EF4-FFF2-40B4-BE49-F238E27FC236}">
                <a16:creationId xmlns:a16="http://schemas.microsoft.com/office/drawing/2014/main" id="{4B038FB9-0D5B-D2FD-84B5-DEC5CEDD712F}"/>
              </a:ext>
            </a:extLst>
          </p:cNvPr>
          <p:cNvSpPr txBox="1"/>
          <p:nvPr/>
        </p:nvSpPr>
        <p:spPr>
          <a:xfrm>
            <a:off x="4829906" y="3422107"/>
            <a:ext cx="7362092" cy="369332"/>
          </a:xfrm>
          <a:prstGeom prst="rect">
            <a:avLst/>
          </a:prstGeom>
          <a:noFill/>
        </p:spPr>
        <p:txBody>
          <a:bodyPr wrap="square" rtlCol="0">
            <a:spAutoFit/>
          </a:bodyPr>
          <a:lstStyle/>
          <a:p>
            <a:r>
              <a:rPr lang="sv-SE"/>
              <a:t>EXEMPELBILDER</a:t>
            </a:r>
          </a:p>
        </p:txBody>
      </p:sp>
      <p:pic>
        <p:nvPicPr>
          <p:cNvPr id="10" name="Bildobjekt 9" descr="En bild som visar text, gräs&#10;&#10;Automatiskt genererad beskrivning">
            <a:extLst>
              <a:ext uri="{FF2B5EF4-FFF2-40B4-BE49-F238E27FC236}">
                <a16:creationId xmlns:a16="http://schemas.microsoft.com/office/drawing/2014/main" id="{6377E1EB-F334-0F2E-B72A-E5455C34DB3D}"/>
              </a:ext>
            </a:extLst>
          </p:cNvPr>
          <p:cNvPicPr>
            <a:picLocks noChangeAspect="1"/>
          </p:cNvPicPr>
          <p:nvPr/>
        </p:nvPicPr>
        <p:blipFill rotWithShape="1">
          <a:blip r:embed="rId2"/>
          <a:srcRect l="17107" t="3596" r="4034" b="12808"/>
          <a:stretch/>
        </p:blipFill>
        <p:spPr>
          <a:xfrm>
            <a:off x="5418" y="183554"/>
            <a:ext cx="6030583" cy="3595955"/>
          </a:xfrm>
          <a:prstGeom prst="rect">
            <a:avLst/>
          </a:prstGeom>
        </p:spPr>
      </p:pic>
      <p:pic>
        <p:nvPicPr>
          <p:cNvPr id="12" name="Bildobjekt 11" descr="En bild som visar text, inomhus&#10;&#10;Automatiskt genererad beskrivning">
            <a:extLst>
              <a:ext uri="{FF2B5EF4-FFF2-40B4-BE49-F238E27FC236}">
                <a16:creationId xmlns:a16="http://schemas.microsoft.com/office/drawing/2014/main" id="{AAF67E67-C21D-925E-F843-29FC2E5B3CF8}"/>
              </a:ext>
            </a:extLst>
          </p:cNvPr>
          <p:cNvPicPr>
            <a:picLocks noChangeAspect="1"/>
          </p:cNvPicPr>
          <p:nvPr/>
        </p:nvPicPr>
        <p:blipFill rotWithShape="1">
          <a:blip r:embed="rId3"/>
          <a:srcRect l="7247" t="4045" r="11769" b="12359"/>
          <a:stretch/>
        </p:blipFill>
        <p:spPr>
          <a:xfrm>
            <a:off x="6036002" y="183554"/>
            <a:ext cx="6193034" cy="3595955"/>
          </a:xfrm>
          <a:prstGeom prst="rect">
            <a:avLst/>
          </a:prstGeom>
        </p:spPr>
      </p:pic>
      <p:pic>
        <p:nvPicPr>
          <p:cNvPr id="14" name="Bildobjekt 13" descr="En bild som visar text, inomhus, tak, skärm&#10;&#10;Automatiskt genererad beskrivning">
            <a:extLst>
              <a:ext uri="{FF2B5EF4-FFF2-40B4-BE49-F238E27FC236}">
                <a16:creationId xmlns:a16="http://schemas.microsoft.com/office/drawing/2014/main" id="{4E31BE7E-6CFF-4203-2A7C-E6DB59A01B53}"/>
              </a:ext>
            </a:extLst>
          </p:cNvPr>
          <p:cNvPicPr>
            <a:picLocks noChangeAspect="1"/>
          </p:cNvPicPr>
          <p:nvPr/>
        </p:nvPicPr>
        <p:blipFill rotWithShape="1">
          <a:blip r:embed="rId4"/>
          <a:srcRect l="17180" t="3876" r="16192" b="12248"/>
          <a:stretch/>
        </p:blipFill>
        <p:spPr>
          <a:xfrm>
            <a:off x="13769" y="3738749"/>
            <a:ext cx="6022232" cy="3262954"/>
          </a:xfrm>
          <a:prstGeom prst="rect">
            <a:avLst/>
          </a:prstGeom>
        </p:spPr>
      </p:pic>
      <p:pic>
        <p:nvPicPr>
          <p:cNvPr id="16" name="Bildobjekt 15" descr="En bild som visar text, inomhus&#10;&#10;Automatiskt genererad beskrivning">
            <a:extLst>
              <a:ext uri="{FF2B5EF4-FFF2-40B4-BE49-F238E27FC236}">
                <a16:creationId xmlns:a16="http://schemas.microsoft.com/office/drawing/2014/main" id="{BAA9E088-B5E0-5EC5-E992-E9D323787B05}"/>
              </a:ext>
            </a:extLst>
          </p:cNvPr>
          <p:cNvPicPr>
            <a:picLocks noChangeAspect="1"/>
          </p:cNvPicPr>
          <p:nvPr/>
        </p:nvPicPr>
        <p:blipFill rotWithShape="1">
          <a:blip r:embed="rId5"/>
          <a:srcRect t="2677" b="6201"/>
          <a:stretch/>
        </p:blipFill>
        <p:spPr>
          <a:xfrm>
            <a:off x="6044352" y="3751532"/>
            <a:ext cx="6193034" cy="3250171"/>
          </a:xfrm>
          <a:prstGeom prst="rect">
            <a:avLst/>
          </a:prstGeom>
        </p:spPr>
      </p:pic>
    </p:spTree>
    <p:extLst>
      <p:ext uri="{BB962C8B-B14F-4D97-AF65-F5344CB8AC3E}">
        <p14:creationId xmlns:p14="http://schemas.microsoft.com/office/powerpoint/2010/main" val="2253969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CE1303-8100-98CF-D419-C6BE52121125}"/>
              </a:ext>
            </a:extLst>
          </p:cNvPr>
          <p:cNvSpPr>
            <a:spLocks noGrp="1"/>
          </p:cNvSpPr>
          <p:nvPr>
            <p:ph type="title"/>
          </p:nvPr>
        </p:nvSpPr>
        <p:spPr/>
        <p:txBody>
          <a:bodyPr/>
          <a:lstStyle/>
          <a:p>
            <a:r>
              <a:rPr lang="sv-SE"/>
              <a:t>Avslutande reflektioner</a:t>
            </a:r>
          </a:p>
        </p:txBody>
      </p:sp>
      <p:sp>
        <p:nvSpPr>
          <p:cNvPr id="3" name="Platshållare för text 2">
            <a:extLst>
              <a:ext uri="{FF2B5EF4-FFF2-40B4-BE49-F238E27FC236}">
                <a16:creationId xmlns:a16="http://schemas.microsoft.com/office/drawing/2014/main" id="{BBC7C3A7-4EFF-BC28-B787-845D95F8B803}"/>
              </a:ext>
            </a:extLst>
          </p:cNvPr>
          <p:cNvSpPr>
            <a:spLocks noGrp="1"/>
          </p:cNvSpPr>
          <p:nvPr>
            <p:ph type="body" sz="quarter" idx="16"/>
          </p:nvPr>
        </p:nvSpPr>
        <p:spPr>
          <a:xfrm>
            <a:off x="6298058" y="996593"/>
            <a:ext cx="4738242" cy="4931595"/>
          </a:xfrm>
        </p:spPr>
        <p:txBody>
          <a:bodyPr>
            <a:normAutofit fontScale="92500" lnSpcReduction="10000"/>
          </a:bodyPr>
          <a:lstStyle/>
          <a:p>
            <a:pPr marL="285750" indent="-285750">
              <a:buFontTx/>
              <a:buChar char="-"/>
            </a:pPr>
            <a:r>
              <a:rPr lang="sv-SE" b="1" dirty="0"/>
              <a:t>Snabb summering</a:t>
            </a:r>
          </a:p>
          <a:p>
            <a:r>
              <a:rPr lang="sv-SE" dirty="0"/>
              <a:t>Skolan, parkområden, våtmarker, vindkraftverk, bondgårdar, bostäder och sjukhus.</a:t>
            </a:r>
          </a:p>
          <a:p>
            <a:r>
              <a:rPr lang="sv-SE" dirty="0"/>
              <a:t>Alternativ energiförsörjning – solpaneler och vindkraft.</a:t>
            </a:r>
          </a:p>
          <a:p>
            <a:br>
              <a:rPr lang="sv-SE" b="1" dirty="0"/>
            </a:br>
            <a:r>
              <a:rPr lang="sv-SE" b="1" dirty="0"/>
              <a:t>- Vad har ni lärt er? </a:t>
            </a:r>
          </a:p>
          <a:p>
            <a:r>
              <a:rPr lang="sv-SE" dirty="0"/>
              <a:t>Vi har lärt oss flera olika innovativa lösningar.</a:t>
            </a:r>
          </a:p>
          <a:p>
            <a:r>
              <a:rPr lang="sv-SE" dirty="0"/>
              <a:t>Att bygga i </a:t>
            </a:r>
            <a:r>
              <a:rPr lang="sv-SE" dirty="0" err="1"/>
              <a:t>Minecraft</a:t>
            </a:r>
            <a:r>
              <a:rPr lang="sv-SE" dirty="0"/>
              <a:t>.</a:t>
            </a:r>
          </a:p>
          <a:p>
            <a:r>
              <a:rPr lang="sv-SE" dirty="0"/>
              <a:t>Vi har lärt oss olika skalor.</a:t>
            </a:r>
          </a:p>
          <a:p>
            <a:r>
              <a:rPr lang="sv-SE" dirty="0"/>
              <a:t>Vad som är viktigt för en stad.</a:t>
            </a:r>
          </a:p>
          <a:p>
            <a:r>
              <a:rPr lang="sv-SE" dirty="0"/>
              <a:t>Processen med att göra en ide till skiss till modell och slutligen 3d modell i </a:t>
            </a:r>
            <a:r>
              <a:rPr lang="sv-SE" dirty="0" err="1"/>
              <a:t>Minecraft</a:t>
            </a:r>
            <a:r>
              <a:rPr lang="sv-SE" dirty="0"/>
              <a:t>.</a:t>
            </a:r>
          </a:p>
          <a:p>
            <a:endParaRPr lang="sv-SE" dirty="0"/>
          </a:p>
        </p:txBody>
      </p:sp>
    </p:spTree>
    <p:extLst>
      <p:ext uri="{BB962C8B-B14F-4D97-AF65-F5344CB8AC3E}">
        <p14:creationId xmlns:p14="http://schemas.microsoft.com/office/powerpoint/2010/main" val="241065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FDA6284-4E06-4F93-9624-A49FE810F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5" name="Rubrik 4">
            <a:extLst>
              <a:ext uri="{FF2B5EF4-FFF2-40B4-BE49-F238E27FC236}">
                <a16:creationId xmlns:a16="http://schemas.microsoft.com/office/drawing/2014/main" id="{52013DEE-E5EA-4342-AF10-5B7E1C1E69B4}"/>
              </a:ext>
            </a:extLst>
          </p:cNvPr>
          <p:cNvSpPr>
            <a:spLocks noGrp="1"/>
          </p:cNvSpPr>
          <p:nvPr>
            <p:ph type="title"/>
          </p:nvPr>
        </p:nvSpPr>
        <p:spPr>
          <a:xfrm>
            <a:off x="473404" y="708186"/>
            <a:ext cx="4961534" cy="3781101"/>
          </a:xfrm>
        </p:spPr>
        <p:txBody>
          <a:bodyPr vert="horz" lIns="91440" tIns="45720" rIns="91440" bIns="45720" rtlCol="0" anchor="b" anchorCtr="0">
            <a:noAutofit/>
          </a:bodyPr>
          <a:lstStyle/>
          <a:p>
            <a:r>
              <a:rPr lang="en-US" sz="4400" dirty="0">
                <a:solidFill>
                  <a:srgbClr val="FEFEFE"/>
                </a:solidFill>
              </a:rPr>
              <a:t>Hilma, Ida, Saga, </a:t>
            </a:r>
            <a:r>
              <a:rPr lang="en-US" sz="4400" dirty="0" err="1">
                <a:solidFill>
                  <a:srgbClr val="FEFEFE"/>
                </a:solidFill>
              </a:rPr>
              <a:t>Didrik</a:t>
            </a:r>
            <a:r>
              <a:rPr lang="en-US" sz="4400" dirty="0">
                <a:solidFill>
                  <a:srgbClr val="FEFEFE"/>
                </a:solidFill>
              </a:rPr>
              <a:t>, </a:t>
            </a:r>
            <a:r>
              <a:rPr lang="en-US" sz="4400" dirty="0" err="1">
                <a:solidFill>
                  <a:srgbClr val="FEFEFE"/>
                </a:solidFill>
              </a:rPr>
              <a:t>vilhelm</a:t>
            </a:r>
            <a:r>
              <a:rPr lang="en-US" sz="4400" dirty="0">
                <a:solidFill>
                  <a:srgbClr val="FEFEFE"/>
                </a:solidFill>
              </a:rPr>
              <a:t> </a:t>
            </a:r>
            <a:r>
              <a:rPr lang="en-US" sz="4400" dirty="0" err="1">
                <a:solidFill>
                  <a:srgbClr val="FEFEFE"/>
                </a:solidFill>
              </a:rPr>
              <a:t>och</a:t>
            </a:r>
            <a:r>
              <a:rPr lang="en-US" sz="4400" dirty="0">
                <a:solidFill>
                  <a:srgbClr val="FEFEFE"/>
                </a:solidFill>
              </a:rPr>
              <a:t> Ozzie </a:t>
            </a:r>
            <a:r>
              <a:rPr lang="en-US" sz="4400" dirty="0" err="1">
                <a:solidFill>
                  <a:srgbClr val="FEFEFE"/>
                </a:solidFill>
              </a:rPr>
              <a:t>Forsdalaskolan</a:t>
            </a:r>
            <a:r>
              <a:rPr lang="en-US" sz="4400" dirty="0">
                <a:solidFill>
                  <a:srgbClr val="FEFEFE"/>
                </a:solidFill>
              </a:rPr>
              <a:t> 5:an </a:t>
            </a:r>
            <a:r>
              <a:rPr lang="en-US" sz="4400" dirty="0" err="1">
                <a:solidFill>
                  <a:srgbClr val="FEFEFE"/>
                </a:solidFill>
              </a:rPr>
              <a:t>Västerbotten</a:t>
            </a:r>
            <a:r>
              <a:rPr lang="en-US" sz="4400" dirty="0">
                <a:solidFill>
                  <a:srgbClr val="FEFEFE"/>
                </a:solidFill>
              </a:rPr>
              <a:t>. </a:t>
            </a:r>
          </a:p>
        </p:txBody>
      </p:sp>
      <p:pic>
        <p:nvPicPr>
          <p:cNvPr id="7" name="Picture 6" descr="En i en folkmassa">
            <a:extLst>
              <a:ext uri="{FF2B5EF4-FFF2-40B4-BE49-F238E27FC236}">
                <a16:creationId xmlns:a16="http://schemas.microsoft.com/office/drawing/2014/main" id="{94BA68BD-5B0E-40AD-8C71-D6D0F6E05543}"/>
              </a:ext>
            </a:extLst>
          </p:cNvPr>
          <p:cNvPicPr>
            <a:picLocks noChangeAspect="1"/>
          </p:cNvPicPr>
          <p:nvPr/>
        </p:nvPicPr>
        <p:blipFill rotWithShape="1">
          <a:blip r:embed="rId2"/>
          <a:srcRect l="20789" r="12598"/>
          <a:stretch/>
        </p:blipFill>
        <p:spPr>
          <a:xfrm>
            <a:off x="6100916" y="10"/>
            <a:ext cx="6091084" cy="6857990"/>
          </a:xfrm>
          <a:prstGeom prst="rect">
            <a:avLst/>
          </a:prstGeom>
        </p:spPr>
      </p:pic>
    </p:spTree>
    <p:extLst>
      <p:ext uri="{BB962C8B-B14F-4D97-AF65-F5344CB8AC3E}">
        <p14:creationId xmlns:p14="http://schemas.microsoft.com/office/powerpoint/2010/main" val="39511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5904AE3D-3777-4CB9-8C65-959D13E9B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7" name="Platshållare för innehåll 4">
            <a:extLst>
              <a:ext uri="{FF2B5EF4-FFF2-40B4-BE49-F238E27FC236}">
                <a16:creationId xmlns:a16="http://schemas.microsoft.com/office/drawing/2014/main" id="{D0D8E0B6-1186-4B9D-9E8D-F53173D19CCB}"/>
              </a:ext>
            </a:extLst>
          </p:cNvPr>
          <p:cNvPicPr>
            <a:picLocks noChangeAspect="1"/>
          </p:cNvPicPr>
          <p:nvPr/>
        </p:nvPicPr>
        <p:blipFill rotWithShape="1">
          <a:blip r:embed="rId3"/>
          <a:srcRect t="3838" r="-1" b="10313"/>
          <a:stretch/>
        </p:blipFill>
        <p:spPr>
          <a:xfrm>
            <a:off x="5782733" y="10"/>
            <a:ext cx="6409267" cy="4883271"/>
          </a:xfrm>
          <a:prstGeom prst="rect">
            <a:avLst/>
          </a:prstGeom>
        </p:spPr>
      </p:pic>
      <p:pic>
        <p:nvPicPr>
          <p:cNvPr id="4" name="Platshållare för innehåll 4">
            <a:extLst>
              <a:ext uri="{FF2B5EF4-FFF2-40B4-BE49-F238E27FC236}">
                <a16:creationId xmlns:a16="http://schemas.microsoft.com/office/drawing/2014/main" id="{C465B29D-256F-4230-A7EC-C204204EEB7F}"/>
              </a:ext>
            </a:extLst>
          </p:cNvPr>
          <p:cNvPicPr>
            <a:picLocks noChangeAspect="1"/>
          </p:cNvPicPr>
          <p:nvPr/>
        </p:nvPicPr>
        <p:blipFill rotWithShape="1">
          <a:blip r:embed="rId4"/>
          <a:srcRect l="15683" r="4443" b="-2"/>
          <a:stretch/>
        </p:blipFill>
        <p:spPr>
          <a:xfrm>
            <a:off x="195" y="0"/>
            <a:ext cx="6094411" cy="4883281"/>
          </a:xfrm>
          <a:custGeom>
            <a:avLst/>
            <a:gdLst/>
            <a:ahLst/>
            <a:cxnLst/>
            <a:rect l="l" t="t" r="r" b="b"/>
            <a:pathLst>
              <a:path w="6094411" h="4883281">
                <a:moveTo>
                  <a:pt x="0" y="0"/>
                </a:moveTo>
                <a:lnTo>
                  <a:pt x="6094411" y="0"/>
                </a:lnTo>
                <a:lnTo>
                  <a:pt x="6094411" y="2014600"/>
                </a:lnTo>
                <a:lnTo>
                  <a:pt x="5846149" y="2373182"/>
                </a:lnTo>
                <a:lnTo>
                  <a:pt x="5843219" y="2381649"/>
                </a:lnTo>
                <a:lnTo>
                  <a:pt x="5838822" y="2394349"/>
                </a:lnTo>
                <a:lnTo>
                  <a:pt x="5834426" y="2407048"/>
                </a:lnTo>
                <a:lnTo>
                  <a:pt x="5834426" y="2417632"/>
                </a:lnTo>
                <a:lnTo>
                  <a:pt x="5834426" y="2430332"/>
                </a:lnTo>
                <a:lnTo>
                  <a:pt x="5838822" y="2440915"/>
                </a:lnTo>
                <a:lnTo>
                  <a:pt x="5843219" y="2453615"/>
                </a:lnTo>
                <a:lnTo>
                  <a:pt x="5846149" y="2462082"/>
                </a:lnTo>
                <a:lnTo>
                  <a:pt x="6094411" y="2820664"/>
                </a:lnTo>
                <a:lnTo>
                  <a:pt x="6094411" y="4883281"/>
                </a:lnTo>
                <a:lnTo>
                  <a:pt x="0" y="4883281"/>
                </a:lnTo>
                <a:close/>
              </a:path>
            </a:pathLst>
          </a:custGeom>
          <a:ln w="12700">
            <a:solidFill>
              <a:schemeClr val="tx1"/>
            </a:solidFill>
          </a:ln>
        </p:spPr>
      </p:pic>
      <p:sp>
        <p:nvSpPr>
          <p:cNvPr id="14" name="Freeform 9">
            <a:extLst>
              <a:ext uri="{FF2B5EF4-FFF2-40B4-BE49-F238E27FC236}">
                <a16:creationId xmlns:a16="http://schemas.microsoft.com/office/drawing/2014/main" id="{70E3D626-0294-43EA-914B-05E88931C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812788" y="4895558"/>
            <a:ext cx="10572000" cy="779529"/>
          </a:xfrm>
        </p:spPr>
        <p:txBody>
          <a:bodyPr vert="horz" lIns="91440" tIns="45720" rIns="91440" bIns="45720" rtlCol="0" anchor="b">
            <a:normAutofit/>
          </a:bodyPr>
          <a:lstStyle/>
          <a:p>
            <a:r>
              <a:rPr lang="sv-SE" sz="4000">
                <a:solidFill>
                  <a:srgbClr val="FEFEFE"/>
                </a:solidFill>
              </a:rPr>
              <a:t>Överblicksbilder av vår värld</a:t>
            </a: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810001" y="5594110"/>
            <a:ext cx="10569211" cy="929980"/>
          </a:xfrm>
        </p:spPr>
        <p:txBody>
          <a:bodyPr vert="horz" lIns="91440" tIns="45720" rIns="91440" bIns="45720" rtlCol="0" anchor="t">
            <a:normAutofit fontScale="92500" lnSpcReduction="10000"/>
          </a:bodyPr>
          <a:lstStyle/>
          <a:p>
            <a:r>
              <a:rPr lang="sv-SE" i="1" dirty="0">
                <a:solidFill>
                  <a:schemeClr val="tx1"/>
                </a:solidFill>
              </a:rPr>
              <a:t>Det här är staden/samhället som vi byggt  består av tio områden.</a:t>
            </a:r>
          </a:p>
          <a:p>
            <a:r>
              <a:rPr lang="sv-SE" i="1" dirty="0">
                <a:solidFill>
                  <a:schemeClr val="tx1"/>
                </a:solidFill>
              </a:rPr>
              <a:t>Sjukhus, skola, idrottsområden, bondgård,  parker skog, badhus gym, köpcenter ,lägenheter, Restaurang, stall, övrigt-  hyres  hus  små, vindkraftsverk, vägar så djur kan gå över.</a:t>
            </a:r>
          </a:p>
        </p:txBody>
      </p:sp>
      <p:pic>
        <p:nvPicPr>
          <p:cNvPr id="3" name="Bildobjekt 2" descr="En bild som visar text, träd&#10;&#10;Automatiskt genererad beskrivning">
            <a:extLst>
              <a:ext uri="{FF2B5EF4-FFF2-40B4-BE49-F238E27FC236}">
                <a16:creationId xmlns:a16="http://schemas.microsoft.com/office/drawing/2014/main" id="{580270E1-6340-5345-3E9F-9C8317F0E1AE}"/>
              </a:ext>
            </a:extLst>
          </p:cNvPr>
          <p:cNvPicPr>
            <a:picLocks noChangeAspect="1"/>
          </p:cNvPicPr>
          <p:nvPr/>
        </p:nvPicPr>
        <p:blipFill rotWithShape="1">
          <a:blip r:embed="rId5"/>
          <a:srcRect l="17990" t="6159" r="20516" b="12785"/>
          <a:stretch/>
        </p:blipFill>
        <p:spPr>
          <a:xfrm>
            <a:off x="5980567" y="-12277"/>
            <a:ext cx="6211433" cy="4578289"/>
          </a:xfrm>
          <a:prstGeom prst="rect">
            <a:avLst/>
          </a:prstGeom>
        </p:spPr>
      </p:pic>
      <p:pic>
        <p:nvPicPr>
          <p:cNvPr id="11" name="Bildobjekt 10" descr="En bild som visar text, gräs, himmel, utomhus&#10;&#10;Automatiskt genererad beskrivning">
            <a:extLst>
              <a:ext uri="{FF2B5EF4-FFF2-40B4-BE49-F238E27FC236}">
                <a16:creationId xmlns:a16="http://schemas.microsoft.com/office/drawing/2014/main" id="{EE8AC999-C839-41C1-A2CD-03F9FB642000}"/>
              </a:ext>
            </a:extLst>
          </p:cNvPr>
          <p:cNvPicPr>
            <a:picLocks noChangeAspect="1"/>
          </p:cNvPicPr>
          <p:nvPr/>
        </p:nvPicPr>
        <p:blipFill rotWithShape="1">
          <a:blip r:embed="rId6"/>
          <a:srcRect l="17191" t="3295" r="2582" b="13259"/>
          <a:stretch/>
        </p:blipFill>
        <p:spPr>
          <a:xfrm>
            <a:off x="-2" y="-21546"/>
            <a:ext cx="6178402" cy="4569187"/>
          </a:xfrm>
          <a:prstGeom prst="rect">
            <a:avLst/>
          </a:prstGeom>
        </p:spPr>
      </p:pic>
    </p:spTree>
    <p:extLst>
      <p:ext uri="{BB962C8B-B14F-4D97-AF65-F5344CB8AC3E}">
        <p14:creationId xmlns:p14="http://schemas.microsoft.com/office/powerpoint/2010/main" val="25185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p:txBody>
          <a:bodyPr/>
          <a:lstStyle/>
          <a:p>
            <a:r>
              <a:rPr lang="sv-SE"/>
              <a:t>Fokusområde 1</a:t>
            </a: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154113" y="2127787"/>
            <a:ext cx="11948844" cy="930206"/>
          </a:xfrm>
        </p:spPr>
        <p:txBody>
          <a:bodyPr>
            <a:normAutofit/>
          </a:bodyPr>
          <a:lstStyle/>
          <a:p>
            <a:r>
              <a:rPr lang="sv-SE" i="1" dirty="0"/>
              <a:t>Vårt första fokusområde är sjukhuset. Här vill vi lyfta fram användandet av alternativa energikällor så som solceller. För byggnader som drar mycket ström och de byggnader som behöver mycket ström kan det vara bra att fundera på andra eller extra energikällor.</a:t>
            </a:r>
          </a:p>
        </p:txBody>
      </p:sp>
      <p:pic>
        <p:nvPicPr>
          <p:cNvPr id="4" name="Platshållare för innehåll 4">
            <a:extLst>
              <a:ext uri="{FF2B5EF4-FFF2-40B4-BE49-F238E27FC236}">
                <a16:creationId xmlns:a16="http://schemas.microsoft.com/office/drawing/2014/main" id="{484A1062-B3FE-4E1A-BB70-D8A54FE10D7C}"/>
              </a:ext>
            </a:extLst>
          </p:cNvPr>
          <p:cNvPicPr>
            <a:picLocks noChangeAspect="1"/>
          </p:cNvPicPr>
          <p:nvPr/>
        </p:nvPicPr>
        <p:blipFill>
          <a:blip r:embed="rId2"/>
          <a:stretch>
            <a:fillRect/>
          </a:stretch>
        </p:blipFill>
        <p:spPr>
          <a:xfrm>
            <a:off x="963231" y="3057993"/>
            <a:ext cx="10554574" cy="3800007"/>
          </a:xfrm>
          <a:prstGeom prst="rect">
            <a:avLst/>
          </a:prstGeom>
        </p:spPr>
      </p:pic>
      <p:pic>
        <p:nvPicPr>
          <p:cNvPr id="3" name="Bildobjekt 2" descr="En bild som visar text&#10;&#10;Automatiskt genererad beskrivning">
            <a:extLst>
              <a:ext uri="{FF2B5EF4-FFF2-40B4-BE49-F238E27FC236}">
                <a16:creationId xmlns:a16="http://schemas.microsoft.com/office/drawing/2014/main" id="{6763D17B-D904-D983-C80A-B36DF48750C9}"/>
              </a:ext>
            </a:extLst>
          </p:cNvPr>
          <p:cNvPicPr>
            <a:picLocks noChangeAspect="1"/>
          </p:cNvPicPr>
          <p:nvPr/>
        </p:nvPicPr>
        <p:blipFill rotWithShape="1">
          <a:blip r:embed="rId3"/>
          <a:srcRect l="12050" t="4533" r="20787" b="4533"/>
          <a:stretch/>
        </p:blipFill>
        <p:spPr>
          <a:xfrm>
            <a:off x="404116" y="2985433"/>
            <a:ext cx="5691884" cy="3872567"/>
          </a:xfrm>
          <a:prstGeom prst="rect">
            <a:avLst/>
          </a:prstGeom>
        </p:spPr>
      </p:pic>
      <p:pic>
        <p:nvPicPr>
          <p:cNvPr id="8" name="Bildobjekt 7">
            <a:extLst>
              <a:ext uri="{FF2B5EF4-FFF2-40B4-BE49-F238E27FC236}">
                <a16:creationId xmlns:a16="http://schemas.microsoft.com/office/drawing/2014/main" id="{AC7DCD25-7015-6ADB-AE32-8889649B31BF}"/>
              </a:ext>
            </a:extLst>
          </p:cNvPr>
          <p:cNvPicPr>
            <a:picLocks noChangeAspect="1"/>
          </p:cNvPicPr>
          <p:nvPr/>
        </p:nvPicPr>
        <p:blipFill rotWithShape="1">
          <a:blip r:embed="rId4"/>
          <a:srcRect l="19298" r="10927" b="13258"/>
          <a:stretch/>
        </p:blipFill>
        <p:spPr>
          <a:xfrm>
            <a:off x="6096000" y="2849526"/>
            <a:ext cx="6096000" cy="4008474"/>
          </a:xfrm>
          <a:prstGeom prst="rect">
            <a:avLst/>
          </a:prstGeom>
        </p:spPr>
      </p:pic>
    </p:spTree>
    <p:extLst>
      <p:ext uri="{BB962C8B-B14F-4D97-AF65-F5344CB8AC3E}">
        <p14:creationId xmlns:p14="http://schemas.microsoft.com/office/powerpoint/2010/main" val="54278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91CF38AD-64FF-4090-AFB9-CD5E95EF5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pSp>
        <p:nvGrpSpPr>
          <p:cNvPr id="17" name="Group 16">
            <a:extLst>
              <a:ext uri="{FF2B5EF4-FFF2-40B4-BE49-F238E27FC236}">
                <a16:creationId xmlns:a16="http://schemas.microsoft.com/office/drawing/2014/main" id="{FAF5260B-D54F-4AC5-B6E4-E3A5548BBD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18" name="Freeform 9">
              <a:extLst>
                <a:ext uri="{FF2B5EF4-FFF2-40B4-BE49-F238E27FC236}">
                  <a16:creationId xmlns:a16="http://schemas.microsoft.com/office/drawing/2014/main" id="{0AF1C91E-B729-4364-ADE7-6FC9231AA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F84C4F6-2DBD-40EF-9C96-1BCF6F0D9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6ED2D79D-38B7-4E0B-A1E9-856CF9822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810001" y="4817533"/>
            <a:ext cx="10572000" cy="779529"/>
          </a:xfrm>
        </p:spPr>
        <p:txBody>
          <a:bodyPr vert="horz" lIns="91440" tIns="45720" rIns="91440" bIns="45720" rtlCol="0" anchor="b">
            <a:normAutofit/>
          </a:bodyPr>
          <a:lstStyle/>
          <a:p>
            <a:r>
              <a:rPr lang="en-US" sz="4000">
                <a:solidFill>
                  <a:srgbClr val="FEFEFE"/>
                </a:solidFill>
              </a:rPr>
              <a:t>Fokusområde 2</a:t>
            </a: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810001" y="5594110"/>
            <a:ext cx="10571998" cy="966178"/>
          </a:xfrm>
        </p:spPr>
        <p:txBody>
          <a:bodyPr vert="horz" lIns="91440" tIns="45720" rIns="91440" bIns="45720" rtlCol="0" anchor="t">
            <a:normAutofit/>
          </a:bodyPr>
          <a:lstStyle/>
          <a:p>
            <a:r>
              <a:rPr lang="sv-SE" i="1" dirty="0">
                <a:solidFill>
                  <a:schemeClr val="tx1"/>
                </a:solidFill>
              </a:rPr>
              <a:t>Här har vi området med skola. Skolorna har en utemiljö som man vill vara i. De är inredda för att vara inbjudande till lärande med ett bra bibliotek och välkomna alla olika människor. </a:t>
            </a:r>
          </a:p>
        </p:txBody>
      </p:sp>
      <p:pic>
        <p:nvPicPr>
          <p:cNvPr id="3" name="Bildobjekt 2" descr="En bild som visar text&#10;&#10;Automatiskt genererad beskrivning">
            <a:extLst>
              <a:ext uri="{FF2B5EF4-FFF2-40B4-BE49-F238E27FC236}">
                <a16:creationId xmlns:a16="http://schemas.microsoft.com/office/drawing/2014/main" id="{5D60E89E-9CA7-79CF-7027-A2D7310D4D8A}"/>
              </a:ext>
            </a:extLst>
          </p:cNvPr>
          <p:cNvPicPr>
            <a:picLocks noChangeAspect="1"/>
          </p:cNvPicPr>
          <p:nvPr/>
        </p:nvPicPr>
        <p:blipFill rotWithShape="1">
          <a:blip r:embed="rId2"/>
          <a:srcRect l="11491" t="20027" r="3566" b="13153"/>
          <a:stretch/>
        </p:blipFill>
        <p:spPr>
          <a:xfrm>
            <a:off x="0" y="-7598"/>
            <a:ext cx="7371919" cy="3261984"/>
          </a:xfrm>
          <a:prstGeom prst="roundRect">
            <a:avLst>
              <a:gd name="adj" fmla="val 3876"/>
            </a:avLst>
          </a:prstGeom>
          <a:ln>
            <a:solidFill>
              <a:schemeClr val="accent1"/>
            </a:solidFill>
          </a:ln>
          <a:effectLst/>
        </p:spPr>
      </p:pic>
      <p:pic>
        <p:nvPicPr>
          <p:cNvPr id="10" name="Bildobjekt 9" descr="En bild som visar text, inomhus&#10;&#10;Automatiskt genererad beskrivning">
            <a:extLst>
              <a:ext uri="{FF2B5EF4-FFF2-40B4-BE49-F238E27FC236}">
                <a16:creationId xmlns:a16="http://schemas.microsoft.com/office/drawing/2014/main" id="{AA6D3419-DE85-21A9-DED2-963252BACA44}"/>
              </a:ext>
            </a:extLst>
          </p:cNvPr>
          <p:cNvPicPr>
            <a:picLocks noChangeAspect="1"/>
          </p:cNvPicPr>
          <p:nvPr/>
        </p:nvPicPr>
        <p:blipFill rotWithShape="1">
          <a:blip r:embed="rId3"/>
          <a:srcRect t="22064" b="30716"/>
          <a:stretch/>
        </p:blipFill>
        <p:spPr>
          <a:xfrm>
            <a:off x="4908940" y="2604481"/>
            <a:ext cx="7272874" cy="1931764"/>
          </a:xfrm>
          <a:prstGeom prst="roundRect">
            <a:avLst>
              <a:gd name="adj" fmla="val 0"/>
            </a:avLst>
          </a:prstGeom>
          <a:ln>
            <a:solidFill>
              <a:schemeClr val="accent1"/>
            </a:solidFill>
          </a:ln>
          <a:effectLst/>
        </p:spPr>
      </p:pic>
    </p:spTree>
    <p:extLst>
      <p:ext uri="{BB962C8B-B14F-4D97-AF65-F5344CB8AC3E}">
        <p14:creationId xmlns:p14="http://schemas.microsoft.com/office/powerpoint/2010/main" val="304137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C17F34C3-2017-4EBD-BD09-061587D4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Rubrik 1">
            <a:extLst>
              <a:ext uri="{FF2B5EF4-FFF2-40B4-BE49-F238E27FC236}">
                <a16:creationId xmlns:a16="http://schemas.microsoft.com/office/drawing/2014/main" id="{A4BC03DC-69F4-497E-A66E-63553DBBCEB3}"/>
              </a:ext>
            </a:extLst>
          </p:cNvPr>
          <p:cNvSpPr>
            <a:spLocks noGrp="1"/>
          </p:cNvSpPr>
          <p:nvPr>
            <p:ph type="title"/>
          </p:nvPr>
        </p:nvSpPr>
        <p:spPr>
          <a:xfrm>
            <a:off x="810002" y="639097"/>
            <a:ext cx="4695853" cy="3781101"/>
          </a:xfrm>
        </p:spPr>
        <p:txBody>
          <a:bodyPr vert="horz" lIns="91440" tIns="45720" rIns="91440" bIns="45720" rtlCol="0" anchor="b">
            <a:normAutofit/>
          </a:bodyPr>
          <a:lstStyle/>
          <a:p>
            <a:br>
              <a:rPr lang="en-US" sz="5400">
                <a:solidFill>
                  <a:srgbClr val="FEFEFE"/>
                </a:solidFill>
              </a:rPr>
            </a:br>
            <a:endParaRPr lang="en-US" sz="5400">
              <a:solidFill>
                <a:srgbClr val="FEFEFE"/>
              </a:solidFill>
            </a:endParaRPr>
          </a:p>
        </p:txBody>
      </p:sp>
      <p:sp>
        <p:nvSpPr>
          <p:cNvPr id="9" name="Rubrik 4">
            <a:extLst>
              <a:ext uri="{FF2B5EF4-FFF2-40B4-BE49-F238E27FC236}">
                <a16:creationId xmlns:a16="http://schemas.microsoft.com/office/drawing/2014/main" id="{BC77FF71-5D57-8230-2321-132C4CC45D8F}"/>
              </a:ext>
            </a:extLst>
          </p:cNvPr>
          <p:cNvSpPr txBox="1">
            <a:spLocks/>
          </p:cNvSpPr>
          <p:nvPr/>
        </p:nvSpPr>
        <p:spPr>
          <a:xfrm>
            <a:off x="197842" y="5639559"/>
            <a:ext cx="5705232" cy="779529"/>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2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2600" err="1">
                <a:solidFill>
                  <a:srgbClr val="FEFEFE"/>
                </a:solidFill>
              </a:rPr>
              <a:t>Fokusområde</a:t>
            </a:r>
            <a:r>
              <a:rPr lang="en-US" sz="2600">
                <a:solidFill>
                  <a:srgbClr val="FEFEFE"/>
                </a:solidFill>
              </a:rPr>
              <a:t> 3</a:t>
            </a:r>
          </a:p>
        </p:txBody>
      </p:sp>
      <p:sp>
        <p:nvSpPr>
          <p:cNvPr id="3" name="Platshållare för innehåll 5">
            <a:extLst>
              <a:ext uri="{FF2B5EF4-FFF2-40B4-BE49-F238E27FC236}">
                <a16:creationId xmlns:a16="http://schemas.microsoft.com/office/drawing/2014/main" id="{B8DE22D4-DB8D-68BA-9F19-F8933C3D4A59}"/>
              </a:ext>
            </a:extLst>
          </p:cNvPr>
          <p:cNvSpPr txBox="1">
            <a:spLocks/>
          </p:cNvSpPr>
          <p:nvPr/>
        </p:nvSpPr>
        <p:spPr>
          <a:xfrm>
            <a:off x="4807972" y="5150112"/>
            <a:ext cx="7156304" cy="2026923"/>
          </a:xfrm>
          <a:prstGeom prst="rect">
            <a:avLst/>
          </a:prstGeom>
        </p:spPr>
        <p:txBody>
          <a:bodyPr lIns="91440" tIns="45720" rIns="91440" bIns="45720" anchor="t">
            <a:norm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bg1">
                    <a:lumMod val="95000"/>
                    <a:lumOff val="5000"/>
                  </a:schemeClr>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bg1">
                    <a:lumMod val="95000"/>
                    <a:lumOff val="5000"/>
                  </a:schemeClr>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bg1">
                    <a:lumMod val="95000"/>
                    <a:lumOff val="5000"/>
                  </a:schemeClr>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bg1">
                    <a:lumMod val="95000"/>
                    <a:lumOff val="5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sv-SE" i="1" dirty="0">
                <a:solidFill>
                  <a:schemeClr val="tx1"/>
                </a:solidFill>
              </a:rPr>
              <a:t>I vår stad vill vi lyfta fram behovet av parkområden. Det ger personer en plats att promenera, ta det lugnt och träna. Det ger dem energi och får dem att må bättre. </a:t>
            </a:r>
            <a:br>
              <a:rPr lang="sv-SE" i="1" dirty="0">
                <a:solidFill>
                  <a:schemeClr val="tx1"/>
                </a:solidFill>
              </a:rPr>
            </a:br>
            <a:r>
              <a:rPr lang="sv-SE" i="1" dirty="0">
                <a:solidFill>
                  <a:schemeClr val="tx1"/>
                </a:solidFill>
              </a:rPr>
              <a:t>Parker och skogsområden skapar också en plats för ekosystemets utveckling.</a:t>
            </a:r>
            <a:br>
              <a:rPr lang="sv-SE" i="1" dirty="0">
                <a:solidFill>
                  <a:schemeClr val="tx1"/>
                </a:solidFill>
              </a:rPr>
            </a:br>
            <a:endParaRPr lang="sv-SE" i="1" dirty="0">
              <a:solidFill>
                <a:schemeClr val="tx1"/>
              </a:solidFill>
            </a:endParaRPr>
          </a:p>
        </p:txBody>
      </p:sp>
      <p:pic>
        <p:nvPicPr>
          <p:cNvPr id="8" name="Bildobjekt 7" descr="En bild som visar text&#10;&#10;Automatiskt genererad beskrivning">
            <a:extLst>
              <a:ext uri="{FF2B5EF4-FFF2-40B4-BE49-F238E27FC236}">
                <a16:creationId xmlns:a16="http://schemas.microsoft.com/office/drawing/2014/main" id="{72E41BDE-E41B-B51A-F568-3B011674F1A0}"/>
              </a:ext>
            </a:extLst>
          </p:cNvPr>
          <p:cNvPicPr>
            <a:picLocks noChangeAspect="1"/>
          </p:cNvPicPr>
          <p:nvPr/>
        </p:nvPicPr>
        <p:blipFill rotWithShape="1">
          <a:blip r:embed="rId2"/>
          <a:srcRect l="19448" t="4236" r="10785" b="18803"/>
          <a:stretch/>
        </p:blipFill>
        <p:spPr>
          <a:xfrm>
            <a:off x="-1" y="2744615"/>
            <a:ext cx="4580249" cy="2842006"/>
          </a:xfrm>
          <a:prstGeom prst="rect">
            <a:avLst/>
          </a:prstGeom>
        </p:spPr>
      </p:pic>
      <p:pic>
        <p:nvPicPr>
          <p:cNvPr id="13" name="Bildobjekt 12" descr="En bild som visar text, träd&#10;&#10;Automatiskt genererad beskrivning">
            <a:extLst>
              <a:ext uri="{FF2B5EF4-FFF2-40B4-BE49-F238E27FC236}">
                <a16:creationId xmlns:a16="http://schemas.microsoft.com/office/drawing/2014/main" id="{88CE8987-A99D-0005-E84F-553FBACDD476}"/>
              </a:ext>
            </a:extLst>
          </p:cNvPr>
          <p:cNvPicPr>
            <a:picLocks noChangeAspect="1"/>
          </p:cNvPicPr>
          <p:nvPr/>
        </p:nvPicPr>
        <p:blipFill rotWithShape="1">
          <a:blip r:embed="rId3"/>
          <a:srcRect l="17949" t="3895" r="5281" b="14157"/>
          <a:stretch/>
        </p:blipFill>
        <p:spPr>
          <a:xfrm>
            <a:off x="0" y="0"/>
            <a:ext cx="4580250" cy="2750161"/>
          </a:xfrm>
          <a:prstGeom prst="rect">
            <a:avLst/>
          </a:prstGeom>
        </p:spPr>
      </p:pic>
      <p:pic>
        <p:nvPicPr>
          <p:cNvPr id="16" name="Bildobjekt 15" descr="En bild som visar text, träd, himmel&#10;&#10;Automatiskt genererad beskrivning">
            <a:extLst>
              <a:ext uri="{FF2B5EF4-FFF2-40B4-BE49-F238E27FC236}">
                <a16:creationId xmlns:a16="http://schemas.microsoft.com/office/drawing/2014/main" id="{BE3194E7-F291-C363-62FE-59CAC1977F40}"/>
              </a:ext>
            </a:extLst>
          </p:cNvPr>
          <p:cNvPicPr>
            <a:picLocks noChangeAspect="1"/>
          </p:cNvPicPr>
          <p:nvPr/>
        </p:nvPicPr>
        <p:blipFill rotWithShape="1">
          <a:blip r:embed="rId4"/>
          <a:srcRect l="11208" t="20524" r="15938" b="11910"/>
          <a:stretch/>
        </p:blipFill>
        <p:spPr>
          <a:xfrm>
            <a:off x="4580248" y="0"/>
            <a:ext cx="7611752" cy="4881612"/>
          </a:xfrm>
          <a:prstGeom prst="rect">
            <a:avLst/>
          </a:prstGeom>
        </p:spPr>
      </p:pic>
    </p:spTree>
    <p:extLst>
      <p:ext uri="{BB962C8B-B14F-4D97-AF65-F5344CB8AC3E}">
        <p14:creationId xmlns:p14="http://schemas.microsoft.com/office/powerpoint/2010/main" val="10059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DEF1B6-CABC-4FE5-BBB0-98BACFAB0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4">
            <a:extLst>
              <a:ext uri="{FF2B5EF4-FFF2-40B4-BE49-F238E27FC236}">
                <a16:creationId xmlns:a16="http://schemas.microsoft.com/office/drawing/2014/main" id="{3A28E10D-A978-43C1-8BD3-8E86BAEE55C8}"/>
              </a:ext>
            </a:extLst>
          </p:cNvPr>
          <p:cNvPicPr>
            <a:picLocks noChangeAspect="1"/>
          </p:cNvPicPr>
          <p:nvPr/>
        </p:nvPicPr>
        <p:blipFill rotWithShape="1">
          <a:blip r:embed="rId3"/>
          <a:srcRect t="5611" r="3" b="1757"/>
          <a:stretch/>
        </p:blipFill>
        <p:spPr>
          <a:xfrm>
            <a:off x="6095999" y="-1"/>
            <a:ext cx="6096001" cy="3722139"/>
          </a:xfrm>
          <a:prstGeom prst="rect">
            <a:avLst/>
          </a:prstGeom>
        </p:spPr>
      </p:pic>
      <p:sp useBgFill="1">
        <p:nvSpPr>
          <p:cNvPr id="14" name="Freeform 9">
            <a:extLst>
              <a:ext uri="{FF2B5EF4-FFF2-40B4-BE49-F238E27FC236}">
                <a16:creationId xmlns:a16="http://schemas.microsoft.com/office/drawing/2014/main" id="{B48BE8E5-C0F4-4C06-9B14-3DD8C038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741506" y="218457"/>
            <a:ext cx="4930400" cy="1559412"/>
          </a:xfrm>
          <a:effectLst/>
        </p:spPr>
        <p:txBody>
          <a:bodyPr>
            <a:normAutofit/>
          </a:bodyPr>
          <a:lstStyle/>
          <a:p>
            <a:r>
              <a:rPr lang="sv-SE"/>
              <a:t>Beskrivning av er process</a:t>
            </a:r>
          </a:p>
        </p:txBody>
      </p:sp>
      <p:sp>
        <p:nvSpPr>
          <p:cNvPr id="3" name="Platshållare för innehåll 2">
            <a:extLst>
              <a:ext uri="{FF2B5EF4-FFF2-40B4-BE49-F238E27FC236}">
                <a16:creationId xmlns:a16="http://schemas.microsoft.com/office/drawing/2014/main" id="{2734E085-7978-4D2E-B131-2BED4EEF84F4}"/>
              </a:ext>
            </a:extLst>
          </p:cNvPr>
          <p:cNvSpPr>
            <a:spLocks noGrp="1"/>
          </p:cNvSpPr>
          <p:nvPr>
            <p:ph idx="1"/>
          </p:nvPr>
        </p:nvSpPr>
        <p:spPr>
          <a:xfrm>
            <a:off x="454401" y="2006600"/>
            <a:ext cx="5504610" cy="4507216"/>
          </a:xfrm>
          <a:effectLst/>
        </p:spPr>
        <p:txBody>
          <a:bodyPr>
            <a:normAutofit/>
          </a:bodyPr>
          <a:lstStyle/>
          <a:p>
            <a:r>
              <a:rPr lang="sv-SE" dirty="0">
                <a:solidFill>
                  <a:schemeClr val="tx1"/>
                </a:solidFill>
              </a:rPr>
              <a:t>Vi har haft roligt med skapandet av vår stad. </a:t>
            </a:r>
          </a:p>
          <a:p>
            <a:r>
              <a:rPr lang="sv-SE" dirty="0">
                <a:solidFill>
                  <a:schemeClr val="tx1"/>
                </a:solidFill>
              </a:rPr>
              <a:t>Arbetet började med förkunskap i stadsutveckling och innovativa lösningar, sen samlade vi idéer till vår stad. Efter det började vi skissa på våra områden i grupper och skapade modeller utifrån skisserna. Till sist så använde vi oss av våra modeller för att bygga upp staden/samhället i </a:t>
            </a:r>
            <a:r>
              <a:rPr lang="sv-SE" dirty="0" err="1">
                <a:solidFill>
                  <a:schemeClr val="tx1"/>
                </a:solidFill>
              </a:rPr>
              <a:t>Minecraft</a:t>
            </a:r>
            <a:r>
              <a:rPr lang="sv-SE" dirty="0">
                <a:solidFill>
                  <a:schemeClr val="tx1"/>
                </a:solidFill>
              </a:rPr>
              <a:t>. </a:t>
            </a:r>
          </a:p>
          <a:p>
            <a:r>
              <a:rPr lang="sv-SE" dirty="0">
                <a:solidFill>
                  <a:schemeClr val="tx1"/>
                </a:solidFill>
              </a:rPr>
              <a:t>Det har gått bra att komma på idéer till vad vi vill ha i en stad och att samarbeta med varandra. </a:t>
            </a:r>
          </a:p>
          <a:p>
            <a:r>
              <a:rPr lang="sv-SE" dirty="0">
                <a:solidFill>
                  <a:schemeClr val="tx1"/>
                </a:solidFill>
              </a:rPr>
              <a:t>Vi har haft mycket problem med att ta oss in i </a:t>
            </a:r>
            <a:r>
              <a:rPr lang="sv-SE" dirty="0" err="1">
                <a:solidFill>
                  <a:schemeClr val="tx1"/>
                </a:solidFill>
              </a:rPr>
              <a:t>Minecraft</a:t>
            </a:r>
            <a:r>
              <a:rPr lang="sv-SE" dirty="0">
                <a:solidFill>
                  <a:schemeClr val="tx1"/>
                </a:solidFill>
              </a:rPr>
              <a:t> och det tog länge innan IT klarade av att fixa problemet/problemen. Så det blev stressigt med byggandet. </a:t>
            </a:r>
          </a:p>
        </p:txBody>
      </p:sp>
      <p:pic>
        <p:nvPicPr>
          <p:cNvPr id="7" name="Platshållare för innehåll 4">
            <a:extLst>
              <a:ext uri="{FF2B5EF4-FFF2-40B4-BE49-F238E27FC236}">
                <a16:creationId xmlns:a16="http://schemas.microsoft.com/office/drawing/2014/main" id="{5B57F75C-A83A-44CE-97E2-6E6DC9EAB381}"/>
              </a:ext>
            </a:extLst>
          </p:cNvPr>
          <p:cNvPicPr>
            <a:picLocks noChangeAspect="1"/>
          </p:cNvPicPr>
          <p:nvPr/>
        </p:nvPicPr>
        <p:blipFill rotWithShape="1">
          <a:blip r:embed="rId4"/>
          <a:srcRect l="8397" r="17167" b="-1"/>
          <a:stretch/>
        </p:blipFill>
        <p:spPr>
          <a:xfrm>
            <a:off x="6485467" y="3757325"/>
            <a:ext cx="5706532" cy="3065488"/>
          </a:xfrm>
          <a:prstGeom prst="rect">
            <a:avLst/>
          </a:prstGeom>
        </p:spPr>
      </p:pic>
      <p:pic>
        <p:nvPicPr>
          <p:cNvPr id="6" name="Bildobjekt 5">
            <a:extLst>
              <a:ext uri="{FF2B5EF4-FFF2-40B4-BE49-F238E27FC236}">
                <a16:creationId xmlns:a16="http://schemas.microsoft.com/office/drawing/2014/main" id="{41512F8A-7DDD-9E78-85DA-4D3F77C306D6}"/>
              </a:ext>
            </a:extLst>
          </p:cNvPr>
          <p:cNvPicPr>
            <a:picLocks noChangeAspect="1"/>
          </p:cNvPicPr>
          <p:nvPr/>
        </p:nvPicPr>
        <p:blipFill rotWithShape="1">
          <a:blip r:embed="rId5"/>
          <a:srcRect t="5104" b="13032"/>
          <a:stretch/>
        </p:blipFill>
        <p:spPr>
          <a:xfrm>
            <a:off x="6485466" y="0"/>
            <a:ext cx="5706533" cy="3722138"/>
          </a:xfrm>
          <a:prstGeom prst="rect">
            <a:avLst/>
          </a:prstGeom>
        </p:spPr>
      </p:pic>
      <p:pic>
        <p:nvPicPr>
          <p:cNvPr id="9" name="Bildobjekt 8" descr="En bild som visar text">
            <a:extLst>
              <a:ext uri="{FF2B5EF4-FFF2-40B4-BE49-F238E27FC236}">
                <a16:creationId xmlns:a16="http://schemas.microsoft.com/office/drawing/2014/main" id="{0342D73A-0414-3D84-599C-3FA0C5C717D6}"/>
              </a:ext>
            </a:extLst>
          </p:cNvPr>
          <p:cNvPicPr>
            <a:picLocks noChangeAspect="1"/>
          </p:cNvPicPr>
          <p:nvPr/>
        </p:nvPicPr>
        <p:blipFill rotWithShape="1">
          <a:blip r:embed="rId6"/>
          <a:srcRect l="4373" t="6083" r="12145" b="12361"/>
          <a:stretch/>
        </p:blipFill>
        <p:spPr>
          <a:xfrm>
            <a:off x="6485465" y="3722137"/>
            <a:ext cx="5706532" cy="3135863"/>
          </a:xfrm>
          <a:prstGeom prst="rect">
            <a:avLst/>
          </a:prstGeom>
        </p:spPr>
      </p:pic>
    </p:spTree>
    <p:extLst>
      <p:ext uri="{BB962C8B-B14F-4D97-AF65-F5344CB8AC3E}">
        <p14:creationId xmlns:p14="http://schemas.microsoft.com/office/powerpoint/2010/main" val="23216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6AB74CA-E76D-4922-91FE-A4AAF0487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3141308" y="3591123"/>
            <a:ext cx="5171175" cy="699788"/>
          </a:xfrm>
        </p:spPr>
        <p:txBody>
          <a:bodyPr vert="horz" lIns="91440" tIns="45720" rIns="91440" bIns="45720" rtlCol="0" anchor="ctr">
            <a:normAutofit/>
          </a:bodyPr>
          <a:lstStyle/>
          <a:p>
            <a:r>
              <a:rPr lang="en-US" dirty="0" err="1">
                <a:solidFill>
                  <a:srgbClr val="FFFFFF"/>
                </a:solidFill>
              </a:rPr>
              <a:t>Innovativa</a:t>
            </a:r>
            <a:r>
              <a:rPr lang="en-US" dirty="0">
                <a:solidFill>
                  <a:srgbClr val="FFFFFF"/>
                </a:solidFill>
              </a:rPr>
              <a:t> </a:t>
            </a:r>
            <a:r>
              <a:rPr lang="en-US" dirty="0" err="1">
                <a:solidFill>
                  <a:srgbClr val="FFFFFF"/>
                </a:solidFill>
              </a:rPr>
              <a:t>lösningar</a:t>
            </a:r>
            <a:endParaRPr lang="en-US" dirty="0">
              <a:solidFill>
                <a:srgbClr val="FFFFFF"/>
              </a:solidFill>
            </a:endParaRPr>
          </a:p>
        </p:txBody>
      </p:sp>
      <p:pic>
        <p:nvPicPr>
          <p:cNvPr id="3" name="Bildobjekt 2" descr="En bild som visar text, träd, himmel&#10;&#10;Automatiskt genererad beskrivning">
            <a:extLst>
              <a:ext uri="{FF2B5EF4-FFF2-40B4-BE49-F238E27FC236}">
                <a16:creationId xmlns:a16="http://schemas.microsoft.com/office/drawing/2014/main" id="{70BB4D7E-3075-B411-7A20-187E3812CCED}"/>
              </a:ext>
            </a:extLst>
          </p:cNvPr>
          <p:cNvPicPr>
            <a:picLocks noChangeAspect="1"/>
          </p:cNvPicPr>
          <p:nvPr/>
        </p:nvPicPr>
        <p:blipFill rotWithShape="1">
          <a:blip r:embed="rId2"/>
          <a:srcRect l="17354" t="3050" r="7907" b="12868"/>
          <a:stretch/>
        </p:blipFill>
        <p:spPr>
          <a:xfrm>
            <a:off x="394089" y="181923"/>
            <a:ext cx="5332807" cy="3374692"/>
          </a:xfrm>
          <a:prstGeom prst="rect">
            <a:avLst/>
          </a:prstGeom>
        </p:spPr>
      </p:pic>
      <p:pic>
        <p:nvPicPr>
          <p:cNvPr id="8" name="Bildobjekt 7" descr="En bild som visar text, himmel, föremål utomhus&#10;&#10;Automatiskt genererad beskrivning">
            <a:extLst>
              <a:ext uri="{FF2B5EF4-FFF2-40B4-BE49-F238E27FC236}">
                <a16:creationId xmlns:a16="http://schemas.microsoft.com/office/drawing/2014/main" id="{DAFA6D04-BF94-9F66-2C90-89178DA9E436}"/>
              </a:ext>
            </a:extLst>
          </p:cNvPr>
          <p:cNvPicPr>
            <a:picLocks noChangeAspect="1"/>
          </p:cNvPicPr>
          <p:nvPr/>
        </p:nvPicPr>
        <p:blipFill rotWithShape="1">
          <a:blip r:embed="rId3"/>
          <a:srcRect l="19883" t="3050" r="3467" b="13979"/>
          <a:stretch/>
        </p:blipFill>
        <p:spPr>
          <a:xfrm>
            <a:off x="6204728" y="203845"/>
            <a:ext cx="5506391" cy="3352770"/>
          </a:xfrm>
          <a:prstGeom prst="rect">
            <a:avLst/>
          </a:prstGeom>
        </p:spPr>
      </p:pic>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123290" y="4202130"/>
            <a:ext cx="11866652" cy="2572622"/>
          </a:xfrm>
        </p:spPr>
        <p:txBody>
          <a:bodyPr vert="horz" lIns="91440" tIns="45720" rIns="91440" bIns="45720" rtlCol="0">
            <a:normAutofit/>
          </a:bodyPr>
          <a:lstStyle/>
          <a:p>
            <a:r>
              <a:rPr lang="sv-SE" sz="1600" b="1" i="1" dirty="0">
                <a:solidFill>
                  <a:srgbClr val="FFFFFF"/>
                </a:solidFill>
              </a:rPr>
              <a:t>Våtmarker </a:t>
            </a:r>
            <a:r>
              <a:rPr lang="sv-SE" sz="1600" i="1" dirty="0">
                <a:solidFill>
                  <a:srgbClr val="FFFFFF"/>
                </a:solidFill>
              </a:rPr>
              <a:t>– har viktiga funktioner som är bra för att nå ett hållbart samhälle. De bidrar till den gröna infrastrukturen, det naturliga nätverk som länkar ihop livsmiljöer som är nödvändiga för att djur och växter ska överleva på lång sikt.  Våtmarker är viktiga leverantörer av ekosystemtjänster. De kan binda koldioxid (hjälper till mot klimatförändringarna), rena vatten från övergödande ämnen, minska </a:t>
            </a:r>
            <a:r>
              <a:rPr lang="sv-SE" sz="1600" i="1" dirty="0" err="1">
                <a:solidFill>
                  <a:srgbClr val="FFFFFF"/>
                </a:solidFill>
              </a:rPr>
              <a:t>effecter</a:t>
            </a:r>
            <a:r>
              <a:rPr lang="sv-SE" sz="1600" i="1" dirty="0">
                <a:solidFill>
                  <a:srgbClr val="FFFFFF"/>
                </a:solidFill>
              </a:rPr>
              <a:t> av torka, översvämning och vara bra för grundvattenbildning. Bra för biologisk mångfald -&gt; det är nästan 600 rödlistade arter som är beroende av våtmarker.</a:t>
            </a:r>
          </a:p>
          <a:p>
            <a:r>
              <a:rPr lang="sv-SE" sz="1600" b="1" i="1" dirty="0">
                <a:solidFill>
                  <a:srgbClr val="FFFFFF"/>
                </a:solidFill>
              </a:rPr>
              <a:t>Vindkraftverk</a:t>
            </a:r>
            <a:r>
              <a:rPr lang="sv-SE" sz="1600" i="1" dirty="0">
                <a:solidFill>
                  <a:srgbClr val="FFFFFF"/>
                </a:solidFill>
              </a:rPr>
              <a:t> – Vindkraft ger inte några utsläpp till naturen under tiden som den är igång. Den lämnar inget miljöfarligt avfall och det är lätt att fixa till marken igen när den tas bort. </a:t>
            </a:r>
          </a:p>
        </p:txBody>
      </p:sp>
    </p:spTree>
    <p:extLst>
      <p:ext uri="{BB962C8B-B14F-4D97-AF65-F5344CB8AC3E}">
        <p14:creationId xmlns:p14="http://schemas.microsoft.com/office/powerpoint/2010/main" val="108379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ECC733-A533-4D91-BD25-3B6E06B7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3">
            <a:extLst>
              <a:ext uri="{FF2B5EF4-FFF2-40B4-BE49-F238E27FC236}">
                <a16:creationId xmlns:a16="http://schemas.microsoft.com/office/drawing/2014/main" id="{36401F08-8B30-49FC-A47E-7119FCAA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ubrik 4">
            <a:extLst>
              <a:ext uri="{FF2B5EF4-FFF2-40B4-BE49-F238E27FC236}">
                <a16:creationId xmlns:a16="http://schemas.microsoft.com/office/drawing/2014/main" id="{A740D548-24EC-4DE2-93CE-E960DDE9AC23}"/>
              </a:ext>
            </a:extLst>
          </p:cNvPr>
          <p:cNvSpPr>
            <a:spLocks noGrp="1"/>
          </p:cNvSpPr>
          <p:nvPr>
            <p:ph type="title"/>
          </p:nvPr>
        </p:nvSpPr>
        <p:spPr>
          <a:xfrm>
            <a:off x="810001" y="447188"/>
            <a:ext cx="3413084" cy="1559412"/>
          </a:xfrm>
        </p:spPr>
        <p:txBody>
          <a:bodyPr vert="horz" lIns="91440" tIns="45720" rIns="91440" bIns="45720" rtlCol="0">
            <a:normAutofit/>
          </a:bodyPr>
          <a:lstStyle/>
          <a:p>
            <a:r>
              <a:rPr lang="en-US" sz="3200"/>
              <a:t>Innovativa lösningar</a:t>
            </a:r>
          </a:p>
        </p:txBody>
      </p:sp>
      <p:sp>
        <p:nvSpPr>
          <p:cNvPr id="6" name="Platshållare för innehåll 5">
            <a:extLst>
              <a:ext uri="{FF2B5EF4-FFF2-40B4-BE49-F238E27FC236}">
                <a16:creationId xmlns:a16="http://schemas.microsoft.com/office/drawing/2014/main" id="{2CA70DC7-EE47-4009-B5F4-6C9BCFD2B369}"/>
              </a:ext>
            </a:extLst>
          </p:cNvPr>
          <p:cNvSpPr>
            <a:spLocks noGrp="1"/>
          </p:cNvSpPr>
          <p:nvPr>
            <p:ph idx="1"/>
          </p:nvPr>
        </p:nvSpPr>
        <p:spPr>
          <a:xfrm>
            <a:off x="818713" y="2413000"/>
            <a:ext cx="3404372" cy="3632200"/>
          </a:xfrm>
        </p:spPr>
        <p:txBody>
          <a:bodyPr vert="horz" lIns="91440" tIns="45720" rIns="91440" bIns="45720" rtlCol="0">
            <a:normAutofit/>
          </a:bodyPr>
          <a:lstStyle/>
          <a:p>
            <a:pPr>
              <a:lnSpc>
                <a:spcPct val="90000"/>
              </a:lnSpc>
            </a:pPr>
            <a:r>
              <a:rPr lang="sv-SE" sz="2000" i="1" dirty="0">
                <a:solidFill>
                  <a:schemeClr val="tx1"/>
                </a:solidFill>
              </a:rPr>
              <a:t>Djurpassage – genom att använda viltstängsel och djurpassager så kan djur få ett sätt att ta sig över vägen på ett säkrare sätt. Det gör så att det blir färre viltolyckor efter vägarna. Men de måste vara gjorda där djuren ofta passerar. </a:t>
            </a:r>
          </a:p>
        </p:txBody>
      </p:sp>
      <p:sp>
        <p:nvSpPr>
          <p:cNvPr id="24" name="Rounded Rectangle 17">
            <a:extLst>
              <a:ext uri="{FF2B5EF4-FFF2-40B4-BE49-F238E27FC236}">
                <a16:creationId xmlns:a16="http://schemas.microsoft.com/office/drawing/2014/main" id="{3F6460BF-80B6-42E6-A4B2-8F9671BAA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3" descr="En bild som visar text, gräs, himmel&#10;&#10;Automatiskt genererad beskrivning">
            <a:extLst>
              <a:ext uri="{FF2B5EF4-FFF2-40B4-BE49-F238E27FC236}">
                <a16:creationId xmlns:a16="http://schemas.microsoft.com/office/drawing/2014/main" id="{B027610C-78AA-5EE9-098A-7CF4AC7EF379}"/>
              </a:ext>
            </a:extLst>
          </p:cNvPr>
          <p:cNvPicPr>
            <a:picLocks noChangeAspect="1"/>
          </p:cNvPicPr>
          <p:nvPr/>
        </p:nvPicPr>
        <p:blipFill rotWithShape="1">
          <a:blip r:embed="rId2"/>
          <a:srcRect t="3895" b="6521"/>
          <a:stretch/>
        </p:blipFill>
        <p:spPr>
          <a:xfrm>
            <a:off x="5428457" y="2002210"/>
            <a:ext cx="5953542" cy="3000049"/>
          </a:xfrm>
          <a:prstGeom prst="rect">
            <a:avLst/>
          </a:prstGeom>
        </p:spPr>
      </p:pic>
    </p:spTree>
    <p:extLst>
      <p:ext uri="{BB962C8B-B14F-4D97-AF65-F5344CB8AC3E}">
        <p14:creationId xmlns:p14="http://schemas.microsoft.com/office/powerpoint/2010/main" val="211326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t">
  <a:themeElements>
    <a:clrScheme name="Quotable">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Skolhackathon">
      <a:majorFont>
        <a:latin typeface="Soleil"/>
        <a:ea typeface=""/>
        <a:cs typeface=""/>
      </a:majorFont>
      <a:minorFont>
        <a:latin typeface="Adelle PE"/>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ad7d85a-40b0-438d-a0e1-5f661dbb70d6">
      <Terms xmlns="http://schemas.microsoft.com/office/infopath/2007/PartnerControls"/>
    </lcf76f155ced4ddcb4097134ff3c332f>
    <TaxCatchAll xmlns="53b27f7e-466d-4ccc-9437-69d6d03d836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E9172E228236498985A1DC68F2EDE2" ma:contentTypeVersion="17" ma:contentTypeDescription="Create a new document." ma:contentTypeScope="" ma:versionID="fe0248ebded03dd32249574e36145853">
  <xsd:schema xmlns:xsd="http://www.w3.org/2001/XMLSchema" xmlns:xs="http://www.w3.org/2001/XMLSchema" xmlns:p="http://schemas.microsoft.com/office/2006/metadata/properties" xmlns:ns2="2ad7d85a-40b0-438d-a0e1-5f661dbb70d6" xmlns:ns3="53b27f7e-466d-4ccc-9437-69d6d03d8361" targetNamespace="http://schemas.microsoft.com/office/2006/metadata/properties" ma:root="true" ma:fieldsID="f462f9b2cee12feb84211b61a7ed88b8" ns2:_="" ns3:_="">
    <xsd:import namespace="2ad7d85a-40b0-438d-a0e1-5f661dbb70d6"/>
    <xsd:import namespace="53b27f7e-466d-4ccc-9437-69d6d03d83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7d85a-40b0-438d-a0e1-5f661dbb70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b27f7e-466d-4ccc-9437-69d6d03d836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0dfc92-545f-4816-ba68-cef97905b587}" ma:internalName="TaxCatchAll" ma:showField="CatchAllData" ma:web="53b27f7e-466d-4ccc-9437-69d6d03d8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5FE4D9-1822-41F1-A21F-F4FA5FF67BD4}">
  <ds:schemaRefs>
    <ds:schemaRef ds:uri="http://schemas.microsoft.com/sharepoint/v3/contenttype/forms"/>
  </ds:schemaRefs>
</ds:datastoreItem>
</file>

<file path=customXml/itemProps2.xml><?xml version="1.0" encoding="utf-8"?>
<ds:datastoreItem xmlns:ds="http://schemas.openxmlformats.org/officeDocument/2006/customXml" ds:itemID="{A02B285D-6E11-4652-A5D4-8722E4F20EDA}">
  <ds:schemaRefs>
    <ds:schemaRef ds:uri="4227c31f-22ef-4086-858e-2f7f80e1161e"/>
    <ds:schemaRef ds:uri="9696d8d5-6642-4638-a046-adc7e6afb5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ad7d85a-40b0-438d-a0e1-5f661dbb70d6"/>
    <ds:schemaRef ds:uri="53b27f7e-466d-4ccc-9437-69d6d03d8361"/>
  </ds:schemaRefs>
</ds:datastoreItem>
</file>

<file path=customXml/itemProps3.xml><?xml version="1.0" encoding="utf-8"?>
<ds:datastoreItem xmlns:ds="http://schemas.openxmlformats.org/officeDocument/2006/customXml" ds:itemID="{28224B44-4521-4DC4-B1FB-2BACAE1263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d7d85a-40b0-438d-a0e1-5f661dbb70d6"/>
    <ds:schemaRef ds:uri="53b27f7e-466d-4ccc-9437-69d6d03d8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TM03457503[[fn=Citat]]</Template>
  <TotalTime>239</TotalTime>
  <Words>676</Words>
  <Application>Microsoft Office PowerPoint</Application>
  <PresentationFormat>Bredbild</PresentationFormat>
  <Paragraphs>39</Paragraphs>
  <Slides>13</Slides>
  <Notes>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13</vt:i4>
      </vt:variant>
    </vt:vector>
  </HeadingPairs>
  <TitlesOfParts>
    <vt:vector size="18" baseType="lpstr">
      <vt:lpstr>Adelle PE</vt:lpstr>
      <vt:lpstr>Calibri</vt:lpstr>
      <vt:lpstr>Soleil</vt:lpstr>
      <vt:lpstr>Wingdings 2</vt:lpstr>
      <vt:lpstr>Citat</vt:lpstr>
      <vt:lpstr>PowerPoint-presentation</vt:lpstr>
      <vt:lpstr>Hilma, Ida, Saga, Didrik, vilhelm och Ozzie Forsdalaskolan 5:an Västerbotten. </vt:lpstr>
      <vt:lpstr>Överblicksbilder av vår värld</vt:lpstr>
      <vt:lpstr>Fokusområde 1</vt:lpstr>
      <vt:lpstr>Fokusområde 2</vt:lpstr>
      <vt:lpstr> </vt:lpstr>
      <vt:lpstr>Beskrivning av er process</vt:lpstr>
      <vt:lpstr>Innovativa lösningar</vt:lpstr>
      <vt:lpstr>Innovativa lösningar</vt:lpstr>
      <vt:lpstr>Fokusområde 4 </vt:lpstr>
      <vt:lpstr>Fokusområde 5</vt:lpstr>
      <vt:lpstr>PowerPoint-presentation</vt:lpstr>
      <vt:lpstr>Avslutande reflektioner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Ida Nylander</dc:creator>
  <cp:lastModifiedBy>Alexander Bodén</cp:lastModifiedBy>
  <cp:revision>3</cp:revision>
  <dcterms:created xsi:type="dcterms:W3CDTF">2021-03-10T12:29:44Z</dcterms:created>
  <dcterms:modified xsi:type="dcterms:W3CDTF">2023-08-10T07:16:55Z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0x0101008EE9172E228236498985A1DC68F2EDE2</vt:lpwstr>
  </property>
  <property fmtid="{D5CDD505-2E9C-101B-9397-08002B2CF9AE}" pid="3" name="MediaServiceImageTags">
    <vt:lpwstr/>
  </property>
</Properties>
</file>