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147478731" r:id="rId5"/>
    <p:sldId id="2147478725" r:id="rId6"/>
    <p:sldId id="2147478727" r:id="rId7"/>
    <p:sldId id="2147478728" r:id="rId8"/>
    <p:sldId id="2147478730" r:id="rId9"/>
    <p:sldId id="214747872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F04DCD-CEA3-4D4E-AC55-3828E5BB1DE2}" v="1" dt="2026-05-05T17:35:22.359"/>
    <p1510:client id="{F0FD0E9D-7916-23E6-D8D2-D4129DE32A71}" v="20" dt="2026-05-06T07:55: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28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a Peters" userId="c21e64cd-7dc9-4c78-8a52-92054240f391" providerId="ADAL" clId="{75A6A825-553B-4F6D-8EF4-6DDA468887F2}"/>
    <pc:docChg chg="modSld">
      <pc:chgData name="Petra Peters" userId="c21e64cd-7dc9-4c78-8a52-92054240f391" providerId="ADAL" clId="{75A6A825-553B-4F6D-8EF4-6DDA468887F2}" dt="2026-05-05T17:35:41.765" v="6" actId="113"/>
      <pc:docMkLst>
        <pc:docMk/>
      </pc:docMkLst>
      <pc:sldChg chg="modSp">
        <pc:chgData name="Petra Peters" userId="c21e64cd-7dc9-4c78-8a52-92054240f391" providerId="ADAL" clId="{75A6A825-553B-4F6D-8EF4-6DDA468887F2}" dt="2026-05-05T17:35:22.359" v="4"/>
        <pc:sldMkLst>
          <pc:docMk/>
          <pc:sldMk cId="3223372218" sldId="2147478728"/>
        </pc:sldMkLst>
        <pc:spChg chg="mod">
          <ac:chgData name="Petra Peters" userId="c21e64cd-7dc9-4c78-8a52-92054240f391" providerId="ADAL" clId="{75A6A825-553B-4F6D-8EF4-6DDA468887F2}" dt="2026-05-05T17:35:22.359" v="4"/>
          <ac:spMkLst>
            <pc:docMk/>
            <pc:sldMk cId="3223372218" sldId="2147478728"/>
            <ac:spMk id="22" creationId="{1E411342-D4FE-83D0-2246-131061D31EF5}"/>
          </ac:spMkLst>
        </pc:spChg>
      </pc:sldChg>
      <pc:sldChg chg="modSp mod">
        <pc:chgData name="Petra Peters" userId="c21e64cd-7dc9-4c78-8a52-92054240f391" providerId="ADAL" clId="{75A6A825-553B-4F6D-8EF4-6DDA468887F2}" dt="2026-05-05T17:35:41.765" v="6" actId="113"/>
        <pc:sldMkLst>
          <pc:docMk/>
          <pc:sldMk cId="1256538988" sldId="2147478729"/>
        </pc:sldMkLst>
        <pc:spChg chg="mod">
          <ac:chgData name="Petra Peters" userId="c21e64cd-7dc9-4c78-8a52-92054240f391" providerId="ADAL" clId="{75A6A825-553B-4F6D-8EF4-6DDA468887F2}" dt="2026-05-05T17:35:41.765" v="6" actId="113"/>
          <ac:spMkLst>
            <pc:docMk/>
            <pc:sldMk cId="1256538988" sldId="2147478729"/>
            <ac:spMk id="22" creationId="{8D1AEA27-E0F8-209C-8C4A-281D7435C8AB}"/>
          </ac:spMkLst>
        </pc:spChg>
      </pc:sldChg>
      <pc:sldChg chg="modSp mod">
        <pc:chgData name="Petra Peters" userId="c21e64cd-7dc9-4c78-8a52-92054240f391" providerId="ADAL" clId="{75A6A825-553B-4F6D-8EF4-6DDA468887F2}" dt="2026-05-05T17:35:08.735" v="3" actId="6549"/>
        <pc:sldMkLst>
          <pc:docMk/>
          <pc:sldMk cId="719387872" sldId="2147478730"/>
        </pc:sldMkLst>
        <pc:spChg chg="mod">
          <ac:chgData name="Petra Peters" userId="c21e64cd-7dc9-4c78-8a52-92054240f391" providerId="ADAL" clId="{75A6A825-553B-4F6D-8EF4-6DDA468887F2}" dt="2026-05-05T17:35:08.735" v="3" actId="6549"/>
          <ac:spMkLst>
            <pc:docMk/>
            <pc:sldMk cId="719387872" sldId="2147478730"/>
            <ac:spMk id="22" creationId="{197E65BE-8629-0557-0F9C-AC8CD2CBFD65}"/>
          </ac:spMkLst>
        </pc:spChg>
      </pc:sldChg>
    </pc:docChg>
  </pc:docChgLst>
  <pc:docChgLst>
    <pc:chgData name="Petra Peters" userId="S::petra.peters@ungforetagsamhet.se::c21e64cd-7dc9-4c78-8a52-92054240f391" providerId="AD" clId="Web-{F0FD0E9D-7916-23E6-D8D2-D4129DE32A71}"/>
    <pc:docChg chg="addSld modSld">
      <pc:chgData name="Petra Peters" userId="S::petra.peters@ungforetagsamhet.se::c21e64cd-7dc9-4c78-8a52-92054240f391" providerId="AD" clId="Web-{F0FD0E9D-7916-23E6-D8D2-D4129DE32A71}" dt="2026-05-06T07:55:48" v="19" actId="20577"/>
      <pc:docMkLst>
        <pc:docMk/>
      </pc:docMkLst>
      <pc:sldChg chg="modSp new">
        <pc:chgData name="Petra Peters" userId="S::petra.peters@ungforetagsamhet.se::c21e64cd-7dc9-4c78-8a52-92054240f391" providerId="AD" clId="Web-{F0FD0E9D-7916-23E6-D8D2-D4129DE32A71}" dt="2026-05-06T07:55:48" v="19" actId="20577"/>
        <pc:sldMkLst>
          <pc:docMk/>
          <pc:sldMk cId="497932902" sldId="2147478731"/>
        </pc:sldMkLst>
        <pc:spChg chg="mod">
          <ac:chgData name="Petra Peters" userId="S::petra.peters@ungforetagsamhet.se::c21e64cd-7dc9-4c78-8a52-92054240f391" providerId="AD" clId="Web-{F0FD0E9D-7916-23E6-D8D2-D4129DE32A71}" dt="2026-05-06T07:55:48" v="19" actId="20577"/>
          <ac:spMkLst>
            <pc:docMk/>
            <pc:sldMk cId="497932902" sldId="2147478731"/>
            <ac:spMk id="2" creationId="{E3783B07-9BB2-2EE1-2B33-B3FDA41904F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21925-8B48-4062-90BC-991FDBDA68F5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78DF5-E32A-4B49-8BF7-A5563EEA56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23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The Game Plan template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9380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9A2E4-8260-7422-4256-A9C2F2EEC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3D782-980A-5381-55F8-8F22D3B40B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ED8D49-A8C8-FCAB-96EE-295839DC02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The Game Plan template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EC6AE-50BA-AF2C-B32A-113B756563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2977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44116-6432-410D-63D4-D5C0A3E83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3B5F04-EDB9-B785-21F4-26EE5ABC3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D703A0-3223-4A41-30E3-EFE858BCAA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The Game Plan template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C8844-8569-2B26-0AA4-01F8999085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3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3222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DD78E-7BFA-1661-C262-4C5CE4C15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B46928-966B-713E-094B-1036BB206C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858BC4-3F3B-D157-29BA-6644EAD45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The Game Plan template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D13B-AEF1-634D-1A6E-3492C663D7E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4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7598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62D66-496B-85D4-1B04-380D93FC5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02DE75-C5B2-0A92-A3C2-738ABC2E9D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4ADFB-1678-6C53-57BB-B70597960B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The Game Plan template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1E4A2-10DF-7E7D-2E6C-851F81240A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5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717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0E02F9-979E-2FD2-7CBE-46DDD590E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3143484-319C-8BD6-C132-F18B657A5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59C572-29E9-3323-3EAA-FB8A35FA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6E2DA1-4CF8-CA34-B84C-C0B39B08F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8C6239-DC17-FE02-AE8C-D9D00A72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175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63BA66-EC7F-B0A7-5CA9-6CB8A68C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1A6E05-9170-14AC-373F-861BE832C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CC7615-72E6-3CB6-8FFC-4FDD9BE5B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DB2761-1A45-6C52-29F3-9BF9B6A18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E0AD7C-823A-2233-28C0-BEA6C844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49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9041437-A2E3-892B-B854-7EDAA6867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4383A22-1D58-09B3-BCB5-9655C2A5A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0446B7-31B7-984D-1E83-FAD321A4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0C9C09-B972-B2D9-7817-FA301E71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347F00-8EA0-CB97-DDFD-9022D01D0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7440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&amp; Subtitle">
  <p:cSld name="1_Title &amp; Subtitle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08"/>
          <p:cNvSpPr txBox="1">
            <a:spLocks noGrp="1"/>
          </p:cNvSpPr>
          <p:nvPr>
            <p:ph type="title"/>
          </p:nvPr>
        </p:nvSpPr>
        <p:spPr>
          <a:xfrm>
            <a:off x="409269" y="353088"/>
            <a:ext cx="11292194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0" name="Google Shape;530;p108"/>
          <p:cNvSpPr txBox="1">
            <a:spLocks noGrp="1"/>
          </p:cNvSpPr>
          <p:nvPr>
            <p:ph type="body" idx="1"/>
          </p:nvPr>
        </p:nvSpPr>
        <p:spPr>
          <a:xfrm>
            <a:off x="409269" y="819076"/>
            <a:ext cx="1129219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1" name="Google Shape;531;p108"/>
          <p:cNvSpPr>
            <a:spLocks noGrp="1"/>
          </p:cNvSpPr>
          <p:nvPr>
            <p:ph type="sldNum" idx="12"/>
          </p:nvPr>
        </p:nvSpPr>
        <p:spPr>
          <a:xfrm>
            <a:off x="233838" y="6549156"/>
            <a:ext cx="222846" cy="167543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B5B5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B5B5B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2" name="Google Shape;532;p108"/>
          <p:cNvSpPr txBox="1">
            <a:spLocks noGrp="1"/>
          </p:cNvSpPr>
          <p:nvPr>
            <p:ph type="body" idx="2"/>
          </p:nvPr>
        </p:nvSpPr>
        <p:spPr>
          <a:xfrm>
            <a:off x="409269" y="1623618"/>
            <a:ext cx="11292194" cy="4415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031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5E479-6BC5-2D26-BBCC-6640AA9A7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5DDD53-B060-4097-7DCE-8726F1712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AE9C5B-4D91-4D00-7231-49696FDE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B54584-4A6B-7938-6A70-5A25D9C5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1DFCE-EA7D-4C5B-BAB9-002DD36F6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720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E320E6-CA96-993B-9B9A-13AF67948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9DDE01-B854-01AF-95AD-600FB318B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0CC0BAB-FE91-8A4F-CAB1-E29E9192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ADA0301-D616-4EB4-88C2-E99312C5D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0F7F49-158C-26B1-020C-38C64AA9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028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755724-BFFF-5FF2-6059-EE79B21F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BDB7A3-DF22-5707-723E-ACE121C80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0CA85AD-A262-E372-074F-916318349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FE01BC-80A1-CE16-F9F3-CAD8662CD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C7C06E0-5567-A62C-7414-3F47D11B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4544A3-9E07-05F6-B010-799D217CC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788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D9C859-BBB3-6BDC-38B0-BF90DE01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E36DAD-6465-53A2-D0C0-E1D05B2B0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AC2C7D-9924-2314-9067-118D1E6E5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C833360-CDEA-74F9-C01B-94E63D2BA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62F77F7-1C3C-0759-52A7-9D9B0DB60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157BEC8-BA40-C562-9A10-0111C716D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D68C568-6E0E-A811-3EAB-24422EACC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E650E4C-0998-31D2-C6F6-71906D1E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66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6B12BB-3545-BAB4-E7CE-8C847D212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5F8A8C8-42A0-5AA1-38E7-807BF1F9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6C3C293-E62E-1BC1-FA55-22F0F252C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73DD50A-6A06-DE6B-31B9-C4F07A1B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318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6F0D593-BEDD-7E14-AC9E-A7112458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15DD3B-888B-1B3E-F496-663A63C9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429F92-E4DB-3B85-3479-BAB9E313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09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79D953-073D-2553-1667-354A8DE8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A0B388-846A-C645-B83C-6F0726670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948F66-E43E-E94A-AD63-800A57F5B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D961A22-2CAB-903F-277E-489FEE90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CE005B-56A0-BBF7-D1DE-150C277B3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6ED0496-75DB-5568-6085-B5FB8964F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78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BFF3B-3D04-690C-BD5B-EC9FE80FD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270C3E4-966D-2F54-4958-8730734CA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B3A4A8-CB8B-1C89-C982-AA22DEE5C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5A99460-740A-5BB8-38F6-5CDB23040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05C643-9ACF-9696-7B47-D4BC8079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B510B0A-5498-B825-2C54-5715FA00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249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A4474E8-E39E-C0A1-8D9A-A92D4C2B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EDBE2A-9F2B-BA94-C5E5-35CCD762A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B5416F-8977-47DF-2EF6-FC3B08A5C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F211C8-70D0-4E7F-9BAF-4A445F1C2936}" type="datetimeFigureOut">
              <a:rPr lang="sv-SE" smtClean="0"/>
              <a:t>2026-05-06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91BF14-1B3A-BCE6-95B4-9063FFA39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3068AA-25A1-188A-E802-840E32850A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4D833C-4B25-4829-AB2F-74A287BD5A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82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783B07-9BB2-2EE1-2B33-B3FDA41904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>
                <a:highlight>
                  <a:srgbClr val="FFFF00"/>
                </a:highlight>
              </a:rPr>
              <a:t>Ange gruppens namn</a:t>
            </a:r>
            <a:endParaRPr lang="sv-SE" dirty="0">
              <a:highlight>
                <a:srgbClr val="FFFF00"/>
              </a:highlight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6110FAB-1266-9DE6-2449-B85A3CF2BA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793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230E14-8984-381D-D234-B4B630B518A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fld id="{00000000-1234-1234-1234-123412341234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B5B5B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  <a:tabLst/>
                <a:defRPr/>
              </a:pPr>
              <a:t>2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B5B5B5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D639ABE-17EF-8F64-6A93-341DF4B243D9}"/>
              </a:ext>
            </a:extLst>
          </p:cNvPr>
          <p:cNvGrpSpPr/>
          <p:nvPr/>
        </p:nvGrpSpPr>
        <p:grpSpPr>
          <a:xfrm>
            <a:off x="1157854" y="1066445"/>
            <a:ext cx="2534194" cy="1519507"/>
            <a:chOff x="1183930" y="570550"/>
            <a:chExt cx="2272938" cy="2281647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F6B5FD-D363-8B84-1C80-9B5EB895E97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312AFC1-5534-F21D-FA29-0876FF03B613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are we now?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F26D73A-24FE-1922-2229-0CF8ECFCB9E5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EA341C2-41C6-8E0F-1B04-79ED58E25AAA}"/>
              </a:ext>
            </a:extLst>
          </p:cNvPr>
          <p:cNvGrpSpPr/>
          <p:nvPr/>
        </p:nvGrpSpPr>
        <p:grpSpPr>
          <a:xfrm>
            <a:off x="8745559" y="1020048"/>
            <a:ext cx="2534194" cy="1519507"/>
            <a:chOff x="1183930" y="570550"/>
            <a:chExt cx="2272938" cy="2281647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A99C392C-3E8B-BB03-0928-DCDF18F0A9FA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B8507FE-CD9F-BCF8-FAF7-E29B6BB34CE6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do we want to go?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F69D86A-E4D8-7018-75D0-F25A235B233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8FDFECD-D435-5372-D9DF-02D586791A5C}"/>
              </a:ext>
            </a:extLst>
          </p:cNvPr>
          <p:cNvGrpSpPr/>
          <p:nvPr/>
        </p:nvGrpSpPr>
        <p:grpSpPr>
          <a:xfrm>
            <a:off x="912247" y="2469743"/>
            <a:ext cx="3099690" cy="908037"/>
            <a:chOff x="1183930" y="570550"/>
            <a:chExt cx="2272938" cy="228164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D037AB7F-E9F0-E0F1-FBF9-AA0ECA99620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143A385-DFD2-9710-327A-F910286FF8BE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What sustainability problem do you want to solve through a game?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A27D91F-8F6A-C79C-6C75-5EE6214775ED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F71B69-CD07-4BC1-1339-D8D3EF09BEE1}"/>
              </a:ext>
            </a:extLst>
          </p:cNvPr>
          <p:cNvGrpSpPr/>
          <p:nvPr/>
        </p:nvGrpSpPr>
        <p:grpSpPr>
          <a:xfrm>
            <a:off x="8350256" y="2322957"/>
            <a:ext cx="3089442" cy="1018437"/>
            <a:chOff x="1183930" y="570550"/>
            <a:chExt cx="2272938" cy="228164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11446AC1-73C9-1AC1-43C8-969697E9A9B7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9DBC0AB-8949-27CB-3B26-99C24B868F47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will happen to the sustainability problem?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1F0E36A4-9661-F45F-FA2C-D473779A86D6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88E22A2-BF97-253F-0E3B-99C91683AE7B}"/>
              </a:ext>
            </a:extLst>
          </p:cNvPr>
          <p:cNvGrpSpPr/>
          <p:nvPr/>
        </p:nvGrpSpPr>
        <p:grpSpPr>
          <a:xfrm>
            <a:off x="912246" y="4195062"/>
            <a:ext cx="3016557" cy="726149"/>
            <a:chOff x="1183930" y="570550"/>
            <a:chExt cx="2272938" cy="228164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422CBB4-1F71-6E01-95C9-8C2BA66D71C5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447CA69E-B083-E0F8-64DE-D22C1CABFF45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Who will buy the game and play the game?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8B7B7E15-DBA6-C597-D5DE-06707A3F178D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407A4B4-08A3-E589-6BC6-50C52E0EE5D7}"/>
              </a:ext>
            </a:extLst>
          </p:cNvPr>
          <p:cNvGrpSpPr/>
          <p:nvPr/>
        </p:nvGrpSpPr>
        <p:grpSpPr>
          <a:xfrm>
            <a:off x="8528639" y="4090557"/>
            <a:ext cx="2686393" cy="970772"/>
            <a:chOff x="1183930" y="570550"/>
            <a:chExt cx="2272938" cy="228164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655A874-CD8F-7842-0806-BC0927846AB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A1AEE0A-1C84-567E-2101-BDE1064F8C0D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happens to the players?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A4069E2-BA97-AED7-E257-3B09DA701FEC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C1C17-A5D0-11BD-820E-DCBE8274E648}"/>
              </a:ext>
            </a:extLst>
          </p:cNvPr>
          <p:cNvGrpSpPr/>
          <p:nvPr/>
        </p:nvGrpSpPr>
        <p:grpSpPr>
          <a:xfrm>
            <a:off x="4375314" y="1468395"/>
            <a:ext cx="3723350" cy="1001348"/>
            <a:chOff x="1183930" y="570550"/>
            <a:chExt cx="2272938" cy="2281647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33220689-F39D-A16D-1B35-8043B4D28F5C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47067022-9F89-DD24-1A2A-FBF7745FEAB5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How will we get there?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C5A0AF6-0F26-74C5-5D31-8A2FF9E35B57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11D37D9-2252-5C1F-51FB-DF2B250D8E10}"/>
              </a:ext>
            </a:extLst>
          </p:cNvPr>
          <p:cNvGrpSpPr/>
          <p:nvPr/>
        </p:nvGrpSpPr>
        <p:grpSpPr>
          <a:xfrm>
            <a:off x="5331113" y="1839804"/>
            <a:ext cx="1813034" cy="1212051"/>
            <a:chOff x="1183930" y="570550"/>
            <a:chExt cx="2272938" cy="2281647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C904A1C-5018-4827-F105-9ABC660D8A31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87BDFA0B-DC46-4ADC-033C-C1C42596D354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concept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C2C29EA2-77E9-22C1-60AC-36F76D1B072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E231318-7CAD-F626-634A-B43CD2354F28}"/>
              </a:ext>
            </a:extLst>
          </p:cNvPr>
          <p:cNvGrpSpPr/>
          <p:nvPr/>
        </p:nvGrpSpPr>
        <p:grpSpPr>
          <a:xfrm>
            <a:off x="4375314" y="2674762"/>
            <a:ext cx="1813034" cy="1212051"/>
            <a:chOff x="1183930" y="570550"/>
            <a:chExt cx="2272938" cy="2281647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0B00C04-2ACF-E8CA-379F-4BCFD5009048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49235AB-C88F-0426-CB58-3C5641251B4E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Poster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AC832EEA-BD9E-80CE-50ED-F1D6B929A2E2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B111017-8078-5BFE-4E0D-7C8CBB721CF3}"/>
              </a:ext>
            </a:extLst>
          </p:cNvPr>
          <p:cNvGrpSpPr/>
          <p:nvPr/>
        </p:nvGrpSpPr>
        <p:grpSpPr>
          <a:xfrm>
            <a:off x="6349850" y="2696096"/>
            <a:ext cx="1813035" cy="1212051"/>
            <a:chOff x="1183929" y="570550"/>
            <a:chExt cx="2272939" cy="2281647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C76B40E-ECBF-C1B5-7396-F2F97C75FA6A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DAFAE2CB-065E-F2F2-F770-95274B32171C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Scene example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7099C6F9-2DBF-9CB3-404E-05CEB5BC4C40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3244B9C-9682-CB94-4611-63BC31102CB8}"/>
              </a:ext>
            </a:extLst>
          </p:cNvPr>
          <p:cNvGrpSpPr/>
          <p:nvPr/>
        </p:nvGrpSpPr>
        <p:grpSpPr>
          <a:xfrm>
            <a:off x="3852228" y="3806146"/>
            <a:ext cx="1813035" cy="1212051"/>
            <a:chOff x="1183929" y="570550"/>
            <a:chExt cx="2272939" cy="2281647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19A4C379-4DE8-E3CC-4ADA-CEF99104DB97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FB36F42-26E4-6245-47A9-2DC9EC2B9908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do players do in the game?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5BABFE6-2E61-D806-2B35-7AE2B728CB9D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F0A568D5-F6D4-D628-50D2-BC09C84949D1}"/>
              </a:ext>
            </a:extLst>
          </p:cNvPr>
          <p:cNvGrpSpPr/>
          <p:nvPr/>
        </p:nvGrpSpPr>
        <p:grpSpPr>
          <a:xfrm>
            <a:off x="5284883" y="3856467"/>
            <a:ext cx="1813035" cy="1212051"/>
            <a:chOff x="1183929" y="570550"/>
            <a:chExt cx="2272939" cy="2281647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CB82F5C9-0FD4-760F-F539-89DF26167239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97299AF-1825-CB18-22F7-A81221C9C10B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How do players do it?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C24C1AA-0348-1AFC-6B1B-A683BEE5FAA9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812ACC29-6373-48BC-F815-A3BCDD27D8E2}"/>
              </a:ext>
            </a:extLst>
          </p:cNvPr>
          <p:cNvGrpSpPr/>
          <p:nvPr/>
        </p:nvGrpSpPr>
        <p:grpSpPr>
          <a:xfrm>
            <a:off x="6855201" y="3864976"/>
            <a:ext cx="1813035" cy="1212051"/>
            <a:chOff x="1183929" y="570550"/>
            <a:chExt cx="2272939" cy="2281647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622A3F92-1DC6-9204-83D3-7417CC143BED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45FD9D9B-713A-1FE7-E337-9D3F9467E713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What’s special about this game?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6B45158C-4D9D-0E04-F464-8122E073FC1B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25BFEF27-38F6-BA2D-B874-1E1EF4074434}"/>
              </a:ext>
            </a:extLst>
          </p:cNvPr>
          <p:cNvGrpSpPr/>
          <p:nvPr/>
        </p:nvGrpSpPr>
        <p:grpSpPr>
          <a:xfrm>
            <a:off x="5242604" y="4783373"/>
            <a:ext cx="1813035" cy="1212051"/>
            <a:chOff x="1183929" y="570550"/>
            <a:chExt cx="2272939" cy="2281647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CACAC4A0-BFA5-755D-2D77-4FDAA6A502D5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DF8771C-1CBD-45F4-DC82-A038E6D57437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feature does this game work on?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C4442026-5F94-6824-4762-BD393BF277B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99CEAD-9559-D729-6BCD-A823164B1AC3}"/>
              </a:ext>
            </a:extLst>
          </p:cNvPr>
          <p:cNvSpPr/>
          <p:nvPr/>
        </p:nvSpPr>
        <p:spPr>
          <a:xfrm>
            <a:off x="567417" y="1287238"/>
            <a:ext cx="2133397" cy="5026479"/>
          </a:xfrm>
          <a:prstGeom prst="roundRect">
            <a:avLst>
              <a:gd name="adj" fmla="val 4593"/>
            </a:avLst>
          </a:prstGeom>
          <a:noFill/>
          <a:ln>
            <a:solidFill>
              <a:schemeClr val="bg2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rgbClr val="00B67D"/>
              </a:solidFill>
              <a:effectLst/>
              <a:uLnTx/>
              <a:uFillTx/>
              <a:latin typeface="Kaktoes" pitchFamily="50" charset="0"/>
              <a:ea typeface="+mn-ea"/>
              <a:cs typeface="+mn-cs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571CA51-DACC-4AB8-5144-35D14AC3F0D8}"/>
              </a:ext>
            </a:extLst>
          </p:cNvPr>
          <p:cNvSpPr/>
          <p:nvPr/>
        </p:nvSpPr>
        <p:spPr>
          <a:xfrm>
            <a:off x="9352502" y="1287238"/>
            <a:ext cx="2206767" cy="5026479"/>
          </a:xfrm>
          <a:prstGeom prst="roundRect">
            <a:avLst>
              <a:gd name="adj" fmla="val 3453"/>
            </a:avLst>
          </a:prstGeom>
          <a:noFill/>
          <a:ln>
            <a:solidFill>
              <a:schemeClr val="bg2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rgbClr val="00B67D"/>
              </a:solidFill>
              <a:effectLst/>
              <a:uLnTx/>
              <a:uFillTx/>
              <a:latin typeface="Kaktoes" pitchFamily="50" charset="0"/>
              <a:ea typeface="+mn-ea"/>
              <a:cs typeface="+mn-cs"/>
              <a:sym typeface="Arial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E577B56-10DA-DEB5-B87A-CE30AABD41C4}"/>
              </a:ext>
            </a:extLst>
          </p:cNvPr>
          <p:cNvSpPr/>
          <p:nvPr/>
        </p:nvSpPr>
        <p:spPr>
          <a:xfrm>
            <a:off x="2824429" y="1287238"/>
            <a:ext cx="6417222" cy="5026479"/>
          </a:xfrm>
          <a:prstGeom prst="roundRect">
            <a:avLst>
              <a:gd name="adj" fmla="val 1231"/>
            </a:avLst>
          </a:prstGeom>
          <a:noFill/>
          <a:ln>
            <a:solidFill>
              <a:schemeClr val="bg2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rgbClr val="00B67D"/>
              </a:solidFill>
              <a:effectLst/>
              <a:uLnTx/>
              <a:uFillTx/>
              <a:latin typeface="Kaktoes" pitchFamily="50" charset="0"/>
              <a:ea typeface="+mn-ea"/>
              <a:cs typeface="+mn-cs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2BF40F-7DB1-D349-9CC8-0D075BA3FEDD}"/>
              </a:ext>
            </a:extLst>
          </p:cNvPr>
          <p:cNvSpPr txBox="1"/>
          <p:nvPr/>
        </p:nvSpPr>
        <p:spPr>
          <a:xfrm>
            <a:off x="831652" y="1133349"/>
            <a:ext cx="116249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Vart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är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 vi nu?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9F4B89-36C6-CF3B-AC5B-20F392E81889}"/>
              </a:ext>
            </a:extLst>
          </p:cNvPr>
          <p:cNvSpPr txBox="1"/>
          <p:nvPr/>
        </p:nvSpPr>
        <p:spPr>
          <a:xfrm>
            <a:off x="5071078" y="1092663"/>
            <a:ext cx="18053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Hur ska vi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komma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dit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AF4F15-C845-835A-3AC8-681AE4247BD6}"/>
              </a:ext>
            </a:extLst>
          </p:cNvPr>
          <p:cNvSpPr txBox="1"/>
          <p:nvPr/>
        </p:nvSpPr>
        <p:spPr>
          <a:xfrm>
            <a:off x="9549227" y="1093403"/>
            <a:ext cx="102303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Vart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Super Grotesk Offc Pro Medium" panose="020B0604020101020102" pitchFamily="34" charset="0"/>
                <a:cs typeface="Super Grotesk Offc Pro Medium" panose="020B0604020101020102" pitchFamily="34" charset="0"/>
                <a:sym typeface="Arial"/>
              </a:rPr>
              <a:t> ska vi?</a:t>
            </a: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D7400144-12DC-5CB9-4AE3-6D2E0F38D96D}"/>
              </a:ext>
            </a:extLst>
          </p:cNvPr>
          <p:cNvSpPr/>
          <p:nvPr/>
        </p:nvSpPr>
        <p:spPr>
          <a:xfrm rot="5400000">
            <a:off x="1314826" y="-1069145"/>
            <a:ext cx="810233" cy="343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11842CCF-61D6-90E2-C1F1-75D87AA39742}"/>
              </a:ext>
            </a:extLst>
          </p:cNvPr>
          <p:cNvSpPr txBox="1">
            <a:spLocks/>
          </p:cNvSpPr>
          <p:nvPr/>
        </p:nvSpPr>
        <p:spPr>
          <a:xfrm>
            <a:off x="230855" y="304952"/>
            <a:ext cx="320903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67D"/>
              </a:buClr>
              <a:buSzPts val="32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The Game Plan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uper Grotesk Offc Pro Medium" panose="020B0604020101020102" pitchFamily="34" charset="0"/>
              <a:cs typeface="Super Grotesk Offc Pro Medium" panose="020B0604020101020102" pitchFamily="34" charset="0"/>
              <a:sym typeface="Arial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EA34932-7F76-815D-02E9-26F73A8AC0C9}"/>
              </a:ext>
            </a:extLst>
          </p:cNvPr>
          <p:cNvSpPr/>
          <p:nvPr/>
        </p:nvSpPr>
        <p:spPr>
          <a:xfrm>
            <a:off x="3008429" y="1501132"/>
            <a:ext cx="6049221" cy="676014"/>
          </a:xfrm>
          <a:prstGeom prst="roundRect">
            <a:avLst>
              <a:gd name="adj" fmla="val 5912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 ert spelkoncept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AD7E5FB-8EC5-03C5-17D8-E9665F10912B}"/>
              </a:ext>
            </a:extLst>
          </p:cNvPr>
          <p:cNvSpPr/>
          <p:nvPr/>
        </p:nvSpPr>
        <p:spPr>
          <a:xfrm>
            <a:off x="3008429" y="2271028"/>
            <a:ext cx="2971800" cy="1756690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v-SE" sz="1600" dirty="0">
                <a:solidFill>
                  <a:srgbClr val="169FD9"/>
                </a:solidFill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Visualiserar ert spel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F2D767E-FC0B-F1CB-B978-254DC4FDF699}"/>
              </a:ext>
            </a:extLst>
          </p:cNvPr>
          <p:cNvSpPr/>
          <p:nvPr/>
        </p:nvSpPr>
        <p:spPr>
          <a:xfrm>
            <a:off x="6084186" y="2271028"/>
            <a:ext cx="2971800" cy="1756690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Visualisera en höjdpunktsscen i ert spel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EAF84A-ECCA-11C5-E378-8F6503E46F03}"/>
              </a:ext>
            </a:extLst>
          </p:cNvPr>
          <p:cNvSpPr/>
          <p:nvPr/>
        </p:nvSpPr>
        <p:spPr>
          <a:xfrm>
            <a:off x="5046846" y="4121600"/>
            <a:ext cx="1972385" cy="1409444"/>
          </a:xfrm>
          <a:prstGeom prst="roundRect">
            <a:avLst>
              <a:gd name="adj" fmla="val 4424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accent5"/>
                </a:solidFill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Beskriv kort hur spelare gör det</a:t>
            </a:r>
            <a:endParaRPr lang="en-US" sz="1600" dirty="0">
              <a:solidFill>
                <a:schemeClr val="accent5"/>
              </a:solidFill>
              <a:latin typeface="Super Grotesk Offc Pro" panose="020B0504020101020102" pitchFamily="34" charset="0"/>
              <a:cs typeface="Super Grotesk Offc Pro" panose="020B0504020101020102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2079244-1F38-A823-A0AD-611EA3A6F33F}"/>
              </a:ext>
            </a:extLst>
          </p:cNvPr>
          <p:cNvSpPr/>
          <p:nvPr/>
        </p:nvSpPr>
        <p:spPr>
          <a:xfrm>
            <a:off x="3002642" y="4113564"/>
            <a:ext cx="1972385" cy="1409444"/>
          </a:xfrm>
          <a:prstGeom prst="roundRect">
            <a:avLst>
              <a:gd name="adj" fmla="val 4424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 kort vad spelarna gör i spelet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468DBF4-EA50-7E51-3A16-64D56EB7D8E3}"/>
              </a:ext>
            </a:extLst>
          </p:cNvPr>
          <p:cNvSpPr/>
          <p:nvPr/>
        </p:nvSpPr>
        <p:spPr>
          <a:xfrm>
            <a:off x="7083601" y="4113564"/>
            <a:ext cx="1972385" cy="1409444"/>
          </a:xfrm>
          <a:prstGeom prst="roundRect">
            <a:avLst>
              <a:gd name="adj" fmla="val 4424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 kort vad som är speciellt med ert spel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8A68B0C-67AE-9192-4020-CC444B4F5BE2}"/>
              </a:ext>
            </a:extLst>
          </p:cNvPr>
          <p:cNvSpPr/>
          <p:nvPr/>
        </p:nvSpPr>
        <p:spPr>
          <a:xfrm>
            <a:off x="3002641" y="5624926"/>
            <a:ext cx="6049221" cy="541436"/>
          </a:xfrm>
          <a:prstGeom prst="roundRect">
            <a:avLst>
              <a:gd name="adj" fmla="val 1246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Gör en lista över specialfunktioner i spelet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E63C088-D36B-BBE4-B63C-DD91FBBF6FEA}"/>
              </a:ext>
            </a:extLst>
          </p:cNvPr>
          <p:cNvSpPr/>
          <p:nvPr/>
        </p:nvSpPr>
        <p:spPr>
          <a:xfrm>
            <a:off x="712286" y="1513443"/>
            <a:ext cx="1843658" cy="2253015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Beskriva </a:t>
            </a:r>
            <a:r>
              <a:rPr kumimoji="0" lang="sv-SE" sz="1600" b="0" i="0" u="none" strike="noStrike" kern="0" cap="none" spc="0" normalizeH="0" baseline="0" noProof="0" dirty="0" err="1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hållbarhets-problemet</a:t>
            </a: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 ni vill lösa genom spelet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85FA696-5F67-492E-7260-B140E7500110}"/>
              </a:ext>
            </a:extLst>
          </p:cNvPr>
          <p:cNvSpPr/>
          <p:nvPr/>
        </p:nvSpPr>
        <p:spPr>
          <a:xfrm>
            <a:off x="712286" y="3913347"/>
            <a:ext cx="1843658" cy="2253015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 vem som kommer att vilja spela ert spel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169FD9"/>
              </a:solidFill>
              <a:effectLst/>
              <a:uLnTx/>
              <a:uFillTx/>
              <a:latin typeface="Super Grotesk Offc Pro" panose="020B0504020101020102" pitchFamily="34" charset="0"/>
              <a:ea typeface="+mn-ea"/>
              <a:cs typeface="Super Grotesk Offc Pro" panose="020B0504020101020102" pitchFamily="34" charset="0"/>
              <a:sym typeface="Arial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1909CF2-99AD-B56E-055E-879C05DFD873}"/>
              </a:ext>
            </a:extLst>
          </p:cNvPr>
          <p:cNvSpPr/>
          <p:nvPr/>
        </p:nvSpPr>
        <p:spPr>
          <a:xfrm>
            <a:off x="9534056" y="1501132"/>
            <a:ext cx="1843658" cy="2253015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169FD9"/>
                </a:solidFill>
                <a:effectLst/>
                <a:uLnTx/>
                <a:uFillTx/>
                <a:latin typeface="Super Grotesk Offc Pro" panose="020B0504020101020102" pitchFamily="34" charset="0"/>
                <a:ea typeface="+mn-ea"/>
                <a:cs typeface="Super Grotesk Offc Pro" panose="020B0504020101020102" pitchFamily="34" charset="0"/>
                <a:sym typeface="Arial"/>
              </a:rPr>
              <a:t>Beskriv hur ert spel främjar hållbarheten och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inspirera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till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positiv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förändring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för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planeten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samt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minimera</a:t>
            </a:r>
            <a:r>
              <a:rPr lang="en-GB" sz="1600" dirty="0">
                <a:solidFill>
                  <a:srgbClr val="169FD9"/>
                </a:solidFill>
                <a:latin typeface="Super Grotesk Offc Pro" panose="020B0504020101020102" pitchFamily="34" charset="0"/>
              </a:rPr>
              <a:t> </a:t>
            </a:r>
            <a:r>
              <a:rPr lang="en-GB" sz="1600" dirty="0" err="1">
                <a:solidFill>
                  <a:srgbClr val="169FD9"/>
                </a:solidFill>
                <a:latin typeface="Super Grotesk Offc Pro" panose="020B0504020101020102" pitchFamily="34" charset="0"/>
              </a:rPr>
              <a:t>miljöavtrycket</a:t>
            </a:r>
            <a:endParaRPr lang="en-US" sz="1600" dirty="0">
              <a:solidFill>
                <a:srgbClr val="169FD9"/>
              </a:solidFill>
              <a:latin typeface="Super Grotesk Offc Pro" panose="020B0504020101020102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439FE41-93C7-30F8-9D46-7FF316C157C2}"/>
              </a:ext>
            </a:extLst>
          </p:cNvPr>
          <p:cNvSpPr/>
          <p:nvPr/>
        </p:nvSpPr>
        <p:spPr>
          <a:xfrm>
            <a:off x="9534056" y="3901036"/>
            <a:ext cx="1843658" cy="2253015"/>
          </a:xfrm>
          <a:prstGeom prst="roundRect">
            <a:avLst>
              <a:gd name="adj" fmla="val 289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accent5"/>
                </a:solidFill>
                <a:latin typeface="Super Grotesk Offc Pro" panose="020B0504020101020102" pitchFamily="34" charset="0"/>
                <a:cs typeface="Super Grotesk Offc Pro" panose="020B0504020101020102" pitchFamily="34" charset="0"/>
              </a:rPr>
              <a:t>Beskriv vad spelarna kommer at ha för känsla när de spelar ert spel</a:t>
            </a:r>
            <a:endParaRPr lang="en-US" sz="1600" dirty="0">
              <a:solidFill>
                <a:schemeClr val="accent5"/>
              </a:solidFill>
              <a:latin typeface="Super Grotesk Offc Pro" panose="020B0504020101020102" pitchFamily="34" charset="0"/>
              <a:cs typeface="Super Grotesk Offc Pro" panose="020B050402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632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4FD01-08F7-429D-C7D0-98FBCD028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40A2E9-0CA0-8046-2579-1969DD58833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fld id="{00000000-1234-1234-1234-123412341234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B5B5B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  <a:tabLst/>
                <a:defRPr/>
              </a:pPr>
              <a:t>3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B5B5B5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6BAB81F-E4D3-A626-30E5-79A454831467}"/>
              </a:ext>
            </a:extLst>
          </p:cNvPr>
          <p:cNvGrpSpPr/>
          <p:nvPr/>
        </p:nvGrpSpPr>
        <p:grpSpPr>
          <a:xfrm>
            <a:off x="1225821" y="1066445"/>
            <a:ext cx="2466227" cy="1519507"/>
            <a:chOff x="1244890" y="570550"/>
            <a:chExt cx="2211978" cy="2281647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9BEBA2D-2F36-9F02-AD38-BE4171B5AD9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A357EBB-B6BA-C313-22F7-4660992B6579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B58D514-F766-9B0A-A2E7-1D367C5D815C}"/>
              </a:ext>
            </a:extLst>
          </p:cNvPr>
          <p:cNvGrpSpPr/>
          <p:nvPr/>
        </p:nvGrpSpPr>
        <p:grpSpPr>
          <a:xfrm>
            <a:off x="8745559" y="1020048"/>
            <a:ext cx="2534194" cy="1519507"/>
            <a:chOff x="1183930" y="570550"/>
            <a:chExt cx="2272938" cy="2281647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6C971A5-3B15-22A7-1559-DC72FA9D5D5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6F4C2A2-8CF7-34BE-E0C5-79D96A9109C0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do we want to go?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85B914A-C35D-FB59-446E-769B071FD36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57788ED-867D-FDC9-F60D-32D7E05246F4}"/>
              </a:ext>
            </a:extLst>
          </p:cNvPr>
          <p:cNvGrpSpPr/>
          <p:nvPr/>
        </p:nvGrpSpPr>
        <p:grpSpPr>
          <a:xfrm>
            <a:off x="995381" y="2469743"/>
            <a:ext cx="3016557" cy="908037"/>
            <a:chOff x="1244890" y="570550"/>
            <a:chExt cx="2211978" cy="2281647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8C5BC56-457F-1506-CFC2-9742E108EE98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C051DA2-8A1B-89E4-221C-E1BEF75BD6CA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1C29478A-FAFB-4283-AE16-5D22B890F47C}"/>
              </a:ext>
            </a:extLst>
          </p:cNvPr>
          <p:cNvGrpSpPr/>
          <p:nvPr/>
        </p:nvGrpSpPr>
        <p:grpSpPr>
          <a:xfrm>
            <a:off x="8350256" y="2322957"/>
            <a:ext cx="3089442" cy="1018437"/>
            <a:chOff x="1183930" y="570550"/>
            <a:chExt cx="2272938" cy="228164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C1EC65A7-4160-169E-4348-76E6098AEA83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C761CC0-54F1-D5C6-DD1F-50B6F89F7A6B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will happen to the sustainability problem?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328AD449-9079-E8E8-98F9-AD5EB0BAD682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FB283BC-0AF7-A677-8A8A-67B04A0F630B}"/>
              </a:ext>
            </a:extLst>
          </p:cNvPr>
          <p:cNvGrpSpPr/>
          <p:nvPr/>
        </p:nvGrpSpPr>
        <p:grpSpPr>
          <a:xfrm>
            <a:off x="912246" y="4195062"/>
            <a:ext cx="3016557" cy="726149"/>
            <a:chOff x="1183930" y="570550"/>
            <a:chExt cx="2272938" cy="228164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90B57261-7E45-B494-EEEE-13C2822B56BC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FB3610CC-3A7B-B1E2-44F2-4BEB97F48BFD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Who will buy the game and play the game?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3E962D9-E4BD-CCE5-AC0F-B86A2EC6A5A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1146FF21-2138-237A-45C8-0257DF34629F}"/>
              </a:ext>
            </a:extLst>
          </p:cNvPr>
          <p:cNvGrpSpPr/>
          <p:nvPr/>
        </p:nvGrpSpPr>
        <p:grpSpPr>
          <a:xfrm>
            <a:off x="8528639" y="4090557"/>
            <a:ext cx="2686393" cy="970772"/>
            <a:chOff x="1183930" y="570550"/>
            <a:chExt cx="2272938" cy="228164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5ED8F15A-F11E-0B11-548A-0527487792C8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6EEE7E4-A2BF-C1D5-DB44-129AC16A8C99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happens to the players?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9FC4DFD-7D59-4F7A-33DD-0A4F49D4C282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3843AF76-18C2-9DBC-FDE5-86C275BB3F45}"/>
              </a:ext>
            </a:extLst>
          </p:cNvPr>
          <p:cNvGrpSpPr/>
          <p:nvPr/>
        </p:nvGrpSpPr>
        <p:grpSpPr>
          <a:xfrm>
            <a:off x="4375314" y="1468395"/>
            <a:ext cx="3723350" cy="1001348"/>
            <a:chOff x="1183930" y="570550"/>
            <a:chExt cx="2272938" cy="2281647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F682F6D-6F9A-E864-C197-537EB511017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000E6C5-40AF-9269-1C60-C4AF86DD18D5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How will we get there?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DAF300F-C339-891A-E090-4D46EE23AE9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B632D70-06DD-4231-3477-52E848D2D583}"/>
              </a:ext>
            </a:extLst>
          </p:cNvPr>
          <p:cNvGrpSpPr/>
          <p:nvPr/>
        </p:nvGrpSpPr>
        <p:grpSpPr>
          <a:xfrm>
            <a:off x="5331113" y="1839804"/>
            <a:ext cx="1813034" cy="1212051"/>
            <a:chOff x="1183930" y="570550"/>
            <a:chExt cx="2272938" cy="2281647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AC5C533-30FB-7E4D-8124-365DDB161269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DF7960A7-CFDB-5C46-A766-7728ADE13B54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concept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7F5746D6-9FFA-18A9-231E-08AF611D512B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79BD7A7-AF16-9C9B-DA58-D58D1F101646}"/>
              </a:ext>
            </a:extLst>
          </p:cNvPr>
          <p:cNvGrpSpPr/>
          <p:nvPr/>
        </p:nvGrpSpPr>
        <p:grpSpPr>
          <a:xfrm>
            <a:off x="4375314" y="2674762"/>
            <a:ext cx="1813034" cy="1212051"/>
            <a:chOff x="1183930" y="570550"/>
            <a:chExt cx="2272938" cy="2281647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0FFA5B0D-C4CB-73F8-69AF-B5DB7F9E42C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8919061-8FDE-DA58-744A-05E7AD041E97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Poster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F29BD302-263B-5867-FF91-2D1121C7628B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AF89E5B-7C0D-D0E7-2860-F9F9A373362D}"/>
              </a:ext>
            </a:extLst>
          </p:cNvPr>
          <p:cNvGrpSpPr/>
          <p:nvPr/>
        </p:nvGrpSpPr>
        <p:grpSpPr>
          <a:xfrm>
            <a:off x="6349850" y="2696096"/>
            <a:ext cx="1813035" cy="1212051"/>
            <a:chOff x="1183929" y="570550"/>
            <a:chExt cx="2272939" cy="2281647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41788E68-9FD2-369E-A18E-2B6D22730002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425BC72B-8711-4D6C-2989-C0B42E846E30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Scene example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7D7CFB4-FE40-A59A-9E5D-F90A8E68F738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64CD180-B0C0-6D36-92D0-57DA382A80DB}"/>
              </a:ext>
            </a:extLst>
          </p:cNvPr>
          <p:cNvGrpSpPr/>
          <p:nvPr/>
        </p:nvGrpSpPr>
        <p:grpSpPr>
          <a:xfrm>
            <a:off x="3852228" y="3806146"/>
            <a:ext cx="1813035" cy="1212051"/>
            <a:chOff x="1183929" y="570550"/>
            <a:chExt cx="2272939" cy="2281647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E70CBC4-A0F6-D711-1536-FF06715CE13F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8FF44980-8226-44B7-66B3-6B2FC373C801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do players do in the game?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63886E81-363E-64DB-FE70-0F8CB1AAADB7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0D73EB1-4A8D-F7BF-0C42-BBEA46180264}"/>
              </a:ext>
            </a:extLst>
          </p:cNvPr>
          <p:cNvGrpSpPr/>
          <p:nvPr/>
        </p:nvGrpSpPr>
        <p:grpSpPr>
          <a:xfrm>
            <a:off x="5284883" y="3856467"/>
            <a:ext cx="1813035" cy="1212051"/>
            <a:chOff x="1183929" y="570550"/>
            <a:chExt cx="2272939" cy="2281647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C841C2D9-984C-BB65-9D08-098906A6577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F5F9D00-93C7-F97B-672D-F7319C2F5798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How do players do it?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CF3C2F47-40A1-A339-AB14-0BCF38957FB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622EBCE2-1932-55CB-3069-08B19D768193}"/>
              </a:ext>
            </a:extLst>
          </p:cNvPr>
          <p:cNvGrpSpPr/>
          <p:nvPr/>
        </p:nvGrpSpPr>
        <p:grpSpPr>
          <a:xfrm>
            <a:off x="6855201" y="3864976"/>
            <a:ext cx="1813035" cy="1212051"/>
            <a:chOff x="1183929" y="570550"/>
            <a:chExt cx="2272939" cy="2281647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1F97F375-4819-5908-DCA2-B539C2875B5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CC99C5A7-8E62-E0B2-0E90-D26F0ABB5F4D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What’s special about this game?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D0824568-C686-DD88-E277-C1D933A3384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5027C35-3FBA-51DC-2A4E-27F1362A328F}"/>
              </a:ext>
            </a:extLst>
          </p:cNvPr>
          <p:cNvGrpSpPr/>
          <p:nvPr/>
        </p:nvGrpSpPr>
        <p:grpSpPr>
          <a:xfrm>
            <a:off x="5242604" y="4783373"/>
            <a:ext cx="1813035" cy="1212051"/>
            <a:chOff x="1183929" y="570550"/>
            <a:chExt cx="2272939" cy="2281647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1DCCCA98-45F2-01FC-B228-CD5854AB506D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46F409B-DA3D-6913-0E77-F4F61C8742E5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feature does this game work on?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1D0C06D-59EC-AE75-98A6-749C0314C599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3AF21181-D17A-CA18-4016-9D5F97F3FC24}"/>
              </a:ext>
            </a:extLst>
          </p:cNvPr>
          <p:cNvSpPr/>
          <p:nvPr/>
        </p:nvSpPr>
        <p:spPr>
          <a:xfrm rot="5400000">
            <a:off x="1314826" y="-1069145"/>
            <a:ext cx="810233" cy="343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B196AC44-518A-CB2F-C2F6-A919F77E082D}"/>
              </a:ext>
            </a:extLst>
          </p:cNvPr>
          <p:cNvSpPr txBox="1">
            <a:spLocks/>
          </p:cNvSpPr>
          <p:nvPr/>
        </p:nvSpPr>
        <p:spPr>
          <a:xfrm>
            <a:off x="230855" y="304952"/>
            <a:ext cx="320903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67D"/>
              </a:buClr>
              <a:buSzPts val="32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Vart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är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 vi nu?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uper Grotesk Offc Pro Medium" panose="020B0604020101020102" pitchFamily="34" charset="0"/>
              <a:cs typeface="Super Grotesk Offc Pro Medium" panose="020B0604020101020102" pitchFamily="34" charset="0"/>
              <a:sym typeface="Arial"/>
            </a:endParaRP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5F3E43DB-0EF2-9FC6-8A07-0DDCACF67CCE}"/>
              </a:ext>
            </a:extLst>
          </p:cNvPr>
          <p:cNvSpPr txBox="1"/>
          <p:nvPr/>
        </p:nvSpPr>
        <p:spPr>
          <a:xfrm>
            <a:off x="578734" y="1342663"/>
            <a:ext cx="11169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ANVÄNDA DENNA BILD FÖR ATT UTVECKLA VIDARE FÖLJANDE: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</a:t>
            </a:r>
            <a:r>
              <a:rPr lang="sv-SE" b="1" i="1" dirty="0"/>
              <a:t>hållbarhetsproblem</a:t>
            </a:r>
            <a:r>
              <a:rPr lang="sv-SE" i="1" dirty="0"/>
              <a:t> ni vill lösa genom spelet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vem som kommer att vilja spela ert spel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sym typeface="Arial"/>
              </a:rPr>
              <a:t>Varför är problemet viktigt just nu?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0392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CBF0A-8E0A-A78F-4C1B-D09C48D73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C49C0C-96CA-403E-B0F0-94C19CB63D0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fld id="{00000000-1234-1234-1234-123412341234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B5B5B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  <a:tabLst/>
                <a:defRPr/>
              </a:pPr>
              <a:t>4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B5B5B5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F68291F-087F-8110-2489-5F2252AE940C}"/>
              </a:ext>
            </a:extLst>
          </p:cNvPr>
          <p:cNvGrpSpPr/>
          <p:nvPr/>
        </p:nvGrpSpPr>
        <p:grpSpPr>
          <a:xfrm>
            <a:off x="1157854" y="1066445"/>
            <a:ext cx="2534194" cy="1519507"/>
            <a:chOff x="1183930" y="570550"/>
            <a:chExt cx="2272938" cy="2281647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418F2983-C9CD-F90D-9301-FD5512A13F7A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718FFF-4533-CDDF-06E8-F85471D952CE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are we now?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BDCD09C1-0D72-5C4C-B671-E6F4943F1EFB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02D84B0-1891-0F97-072F-C89280580C7D}"/>
              </a:ext>
            </a:extLst>
          </p:cNvPr>
          <p:cNvGrpSpPr/>
          <p:nvPr/>
        </p:nvGrpSpPr>
        <p:grpSpPr>
          <a:xfrm>
            <a:off x="8745559" y="1020048"/>
            <a:ext cx="2534194" cy="1519507"/>
            <a:chOff x="1183930" y="570550"/>
            <a:chExt cx="2272938" cy="2281647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E751FDD-D750-9C00-892C-2F2CFAF370B3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CFAB86B-8479-09F4-BF14-CCDCB71B4C6F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do we want to go?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9243879-C5FD-72CE-23C7-C325EF092DE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2CF7366-E69B-1052-2381-E9D80F86AA1F}"/>
              </a:ext>
            </a:extLst>
          </p:cNvPr>
          <p:cNvGrpSpPr/>
          <p:nvPr/>
        </p:nvGrpSpPr>
        <p:grpSpPr>
          <a:xfrm>
            <a:off x="912247" y="2469743"/>
            <a:ext cx="3099690" cy="908037"/>
            <a:chOff x="1183930" y="570550"/>
            <a:chExt cx="2272938" cy="228164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DCC6755-3C8A-E166-FB2F-02667DE53A4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D60A7877-8358-3FB5-5C88-6D642E69DCCE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What sustainability problem do you want to solve through a game?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4F2C40D-681B-C827-9F71-40AFCE448F9E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1031592-0605-31AF-6E9D-BB67C9C45B49}"/>
              </a:ext>
            </a:extLst>
          </p:cNvPr>
          <p:cNvGrpSpPr/>
          <p:nvPr/>
        </p:nvGrpSpPr>
        <p:grpSpPr>
          <a:xfrm>
            <a:off x="8350256" y="2322957"/>
            <a:ext cx="3089442" cy="1018437"/>
            <a:chOff x="1183930" y="570550"/>
            <a:chExt cx="2272938" cy="228164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CD11865-AF89-691E-8673-E6700007B61D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A2E167FB-3AC2-B626-080B-8CD4C54466B5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will happen to the sustainability problem?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9E9B734-3291-A454-EFBC-C48DF3960E2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49440ED-46B0-C866-4E56-AD1CEA055C5E}"/>
              </a:ext>
            </a:extLst>
          </p:cNvPr>
          <p:cNvGrpSpPr/>
          <p:nvPr/>
        </p:nvGrpSpPr>
        <p:grpSpPr>
          <a:xfrm>
            <a:off x="912246" y="4195062"/>
            <a:ext cx="3016557" cy="726149"/>
            <a:chOff x="1183930" y="570550"/>
            <a:chExt cx="2272938" cy="228164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448CD3E4-D1F5-4BC4-588E-EFBBD3AE937B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497A660-4F8D-0A39-1F18-E899448F6742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Who will buy the game and play the game?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BCCCAE0-35B3-7920-2B4E-D971BEA3FCF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44FAA0B-B145-1163-B66B-9DD11FAE451C}"/>
              </a:ext>
            </a:extLst>
          </p:cNvPr>
          <p:cNvGrpSpPr/>
          <p:nvPr/>
        </p:nvGrpSpPr>
        <p:grpSpPr>
          <a:xfrm>
            <a:off x="8528639" y="4090557"/>
            <a:ext cx="2686393" cy="970772"/>
            <a:chOff x="1183930" y="570550"/>
            <a:chExt cx="2272938" cy="228164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3DE3FA2-5701-15DA-731C-F4AE5ACB742D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E6FA5C5-81D1-05D5-B5AE-C1253840B49F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happens to the players?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A6FEE85F-8C88-5410-F179-EE50B0012EE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CF874A8-F747-42FE-D742-2AAD31103C97}"/>
              </a:ext>
            </a:extLst>
          </p:cNvPr>
          <p:cNvGrpSpPr/>
          <p:nvPr/>
        </p:nvGrpSpPr>
        <p:grpSpPr>
          <a:xfrm>
            <a:off x="4375314" y="1468395"/>
            <a:ext cx="3723350" cy="1001348"/>
            <a:chOff x="1183930" y="570550"/>
            <a:chExt cx="2272938" cy="2281647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AC19610-9BBB-643E-8575-ECA217BDD2F5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2F633958-F2D8-B732-888D-269B8539D3C6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How will we get there?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174F642-F8B1-D9AD-6F8B-5251DCF0011D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0E5E30D-C309-E2E6-87EA-54E63DFD4EE7}"/>
              </a:ext>
            </a:extLst>
          </p:cNvPr>
          <p:cNvGrpSpPr/>
          <p:nvPr/>
        </p:nvGrpSpPr>
        <p:grpSpPr>
          <a:xfrm>
            <a:off x="5331113" y="1839804"/>
            <a:ext cx="1813034" cy="1212051"/>
            <a:chOff x="1183930" y="570550"/>
            <a:chExt cx="2272938" cy="2281647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C9E93B0-FF6C-E83F-0E65-6DE858B330BF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BA412C5-FEEC-2E62-B24B-1F7FB4BAC389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concept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27539117-AA8B-242B-6CDD-5E1D406E9632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F98A6D6-BDFF-C21F-AE22-279EE73116C6}"/>
              </a:ext>
            </a:extLst>
          </p:cNvPr>
          <p:cNvGrpSpPr/>
          <p:nvPr/>
        </p:nvGrpSpPr>
        <p:grpSpPr>
          <a:xfrm>
            <a:off x="4375314" y="2674762"/>
            <a:ext cx="1813034" cy="1212051"/>
            <a:chOff x="1183930" y="570550"/>
            <a:chExt cx="2272938" cy="2281647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21BC987-8D62-32B9-FAD4-95867A3AABE7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A0D4AD5-ED32-B4A9-CDCE-66103F2D2D73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Poster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F347E74-7A50-8D7D-5F7F-F59E177F417B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C1544782-789F-3F5C-7605-2B5A7A7F1B66}"/>
              </a:ext>
            </a:extLst>
          </p:cNvPr>
          <p:cNvGrpSpPr/>
          <p:nvPr/>
        </p:nvGrpSpPr>
        <p:grpSpPr>
          <a:xfrm>
            <a:off x="6349850" y="2696096"/>
            <a:ext cx="1813035" cy="1212051"/>
            <a:chOff x="1183929" y="570550"/>
            <a:chExt cx="2272939" cy="2281647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9B787100-5776-8342-C0A7-AF440CA6A94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26874C6-E796-BF32-005B-CE056C85516C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Scene example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59CA5DB4-0D5A-538E-10DA-48EF937DBFA6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BD913468-07F7-9A5D-10B5-9777A61A8E70}"/>
              </a:ext>
            </a:extLst>
          </p:cNvPr>
          <p:cNvGrpSpPr/>
          <p:nvPr/>
        </p:nvGrpSpPr>
        <p:grpSpPr>
          <a:xfrm>
            <a:off x="3852228" y="3806146"/>
            <a:ext cx="1813035" cy="1212051"/>
            <a:chOff x="1183929" y="570550"/>
            <a:chExt cx="2272939" cy="2281647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6DB3A40-6894-D99B-BF75-14A7D6E5D596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316C1B1-1746-19F1-0B8B-E60E43C5EE6A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do players do in the game?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8190A4B-9FA6-6DBA-DA2E-8855919EC057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7A0FD57-DE44-74C7-F671-A553B984A87C}"/>
              </a:ext>
            </a:extLst>
          </p:cNvPr>
          <p:cNvGrpSpPr/>
          <p:nvPr/>
        </p:nvGrpSpPr>
        <p:grpSpPr>
          <a:xfrm>
            <a:off x="5284883" y="3856467"/>
            <a:ext cx="1813035" cy="1212051"/>
            <a:chOff x="1183929" y="570550"/>
            <a:chExt cx="2272939" cy="2281647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9C7A7F59-CB73-43BB-A1E1-5C7B7733C4B8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518BE28-02FB-9BA2-5B36-8442405CB46C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How do players do it?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C4913A8-2C25-CCF5-C34F-4F546519704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D23A7FAA-66F1-C0E7-FA95-593359A92125}"/>
              </a:ext>
            </a:extLst>
          </p:cNvPr>
          <p:cNvGrpSpPr/>
          <p:nvPr/>
        </p:nvGrpSpPr>
        <p:grpSpPr>
          <a:xfrm>
            <a:off x="6855201" y="3864976"/>
            <a:ext cx="1813035" cy="1212051"/>
            <a:chOff x="1183929" y="570550"/>
            <a:chExt cx="2272939" cy="2281647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55497E8D-3A38-1F83-C7F8-CE4D86DB0AC3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B59C72CE-C43D-D304-511B-1851ED451C09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What’s special about this game?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976592B-A1B6-D11E-0398-8CC394EC215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7A1E2F2-4B3B-55AB-A0FF-B2514DE8ED71}"/>
              </a:ext>
            </a:extLst>
          </p:cNvPr>
          <p:cNvGrpSpPr/>
          <p:nvPr/>
        </p:nvGrpSpPr>
        <p:grpSpPr>
          <a:xfrm>
            <a:off x="5242604" y="4783373"/>
            <a:ext cx="1813035" cy="1212051"/>
            <a:chOff x="1183929" y="570550"/>
            <a:chExt cx="2272939" cy="2281647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42EF147A-42D1-12B8-8A66-302D60B470AA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48267E5B-9F7E-41A9-DE36-73629BC5F843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feature does this game work on?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BEDC58C3-47D1-0C98-2CF5-DE433DB3DED8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2D26443F-0440-2447-1A22-59728BBE1F3C}"/>
              </a:ext>
            </a:extLst>
          </p:cNvPr>
          <p:cNvSpPr/>
          <p:nvPr/>
        </p:nvSpPr>
        <p:spPr>
          <a:xfrm rot="5400000">
            <a:off x="1964722" y="-1719040"/>
            <a:ext cx="807183" cy="473662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6ABEC726-EE99-7188-374B-73B13DAC254A}"/>
              </a:ext>
            </a:extLst>
          </p:cNvPr>
          <p:cNvSpPr txBox="1">
            <a:spLocks/>
          </p:cNvSpPr>
          <p:nvPr/>
        </p:nvSpPr>
        <p:spPr>
          <a:xfrm>
            <a:off x="58686" y="293363"/>
            <a:ext cx="467794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67D"/>
              </a:buClr>
              <a:buSzPts val="32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Hur ska vi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komma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dit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?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uper Grotesk Offc Pro Medium" panose="020B0604020101020102" pitchFamily="34" charset="0"/>
              <a:cs typeface="Super Grotesk Offc Pro Medium" panose="020B0604020101020102" pitchFamily="34" charset="0"/>
              <a:sym typeface="Arial"/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1E411342-D4FE-83D0-2246-131061D31EF5}"/>
              </a:ext>
            </a:extLst>
          </p:cNvPr>
          <p:cNvSpPr txBox="1"/>
          <p:nvPr/>
        </p:nvSpPr>
        <p:spPr>
          <a:xfrm>
            <a:off x="578734" y="1342663"/>
            <a:ext cx="11169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ANVÄNDA DENNA BILD FÖR ATT UTVECKLA VIDARE FÖLJANDE (1 av 2 bilder):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ert spelkoncept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Visualisera ert spel (bilaga)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Visualisera en </a:t>
            </a:r>
            <a:r>
              <a:rPr lang="sv-SE" b="1" i="1" dirty="0"/>
              <a:t>höjdpunktsscen</a:t>
            </a:r>
            <a:r>
              <a:rPr lang="sv-SE" i="1" dirty="0"/>
              <a:t> i ert spel (bilaga)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vad</a:t>
            </a:r>
            <a:r>
              <a:rPr lang="sv-SE" i="1" dirty="0"/>
              <a:t> spelarna gör i spelet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hur</a:t>
            </a:r>
            <a:r>
              <a:rPr lang="sv-SE" i="1" dirty="0"/>
              <a:t> spelare gör det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vad som är speciellt</a:t>
            </a:r>
            <a:r>
              <a:rPr lang="sv-SE" i="1" dirty="0"/>
              <a:t> med ert spel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Gör en lista över </a:t>
            </a:r>
            <a:r>
              <a:rPr lang="sv-SE" b="1" i="1" dirty="0"/>
              <a:t>specialfunktioner</a:t>
            </a:r>
            <a:r>
              <a:rPr lang="sv-SE" i="1" dirty="0"/>
              <a:t> i spelet 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sym typeface="Arial"/>
              </a:rPr>
              <a:t>Vad är innovativt och unikt jämfört med andra?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33722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29830-EA57-41FE-869F-AB26D918A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ADF0F8-F806-8E92-0EAF-91F8EBF0B0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fld id="{00000000-1234-1234-1234-123412341234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B5B5B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  <a:tabLst/>
                <a:defRPr/>
              </a:pPr>
              <a:t>5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B5B5B5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208F78F-A4C0-8736-0CDA-A0D1FE070161}"/>
              </a:ext>
            </a:extLst>
          </p:cNvPr>
          <p:cNvGrpSpPr/>
          <p:nvPr/>
        </p:nvGrpSpPr>
        <p:grpSpPr>
          <a:xfrm>
            <a:off x="1157854" y="1066445"/>
            <a:ext cx="2534194" cy="1519507"/>
            <a:chOff x="1183930" y="570550"/>
            <a:chExt cx="2272938" cy="2281647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1F54454-CEF2-231C-DF22-78FF8A413862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39F49D3-D90C-E0E8-CCA2-B65397E1B2E6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are we now?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D549A14-2CA1-6CDD-05A4-40F5B779079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03FBA04-0755-9DD4-8833-87D58023AA71}"/>
              </a:ext>
            </a:extLst>
          </p:cNvPr>
          <p:cNvGrpSpPr/>
          <p:nvPr/>
        </p:nvGrpSpPr>
        <p:grpSpPr>
          <a:xfrm>
            <a:off x="8745559" y="1020048"/>
            <a:ext cx="2534194" cy="1519507"/>
            <a:chOff x="1183930" y="570550"/>
            <a:chExt cx="2272938" cy="2281647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B13D542-3479-F5AF-18D3-FA32759C2C13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58FF7A6-43E0-DD83-A006-7791A0407365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do we want to go?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8C522DE-3D3D-6FDC-E7FD-6D4BFAE25BF8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0B71510-81EF-82C6-7301-F5CFDAFBE132}"/>
              </a:ext>
            </a:extLst>
          </p:cNvPr>
          <p:cNvGrpSpPr/>
          <p:nvPr/>
        </p:nvGrpSpPr>
        <p:grpSpPr>
          <a:xfrm>
            <a:off x="912247" y="2469743"/>
            <a:ext cx="3099690" cy="908037"/>
            <a:chOff x="1183930" y="570550"/>
            <a:chExt cx="2272938" cy="228164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939A1BDB-A79B-F089-2B3A-6BFE577089A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83872FD8-7543-81F8-702E-1050E4F99CC8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What sustainability problem do you want to solve through a game?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0CB8CC2-9DA3-E7A0-70C3-2FA55397E727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F212D79-EA60-6913-9B4D-9E5378695AF7}"/>
              </a:ext>
            </a:extLst>
          </p:cNvPr>
          <p:cNvGrpSpPr/>
          <p:nvPr/>
        </p:nvGrpSpPr>
        <p:grpSpPr>
          <a:xfrm>
            <a:off x="8350256" y="2322957"/>
            <a:ext cx="3089442" cy="1018437"/>
            <a:chOff x="1183930" y="570550"/>
            <a:chExt cx="2272938" cy="228164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43D29BC-7C76-5ECC-FA7E-87BCBB56D0EB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1F1D146-6D7F-AAB8-D5A0-DAE45DD9EDC6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will happen to the sustainability problem?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5D559215-5248-1F53-42F2-82CA7706510E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0377006-AFCA-A060-0952-9741674B23EC}"/>
              </a:ext>
            </a:extLst>
          </p:cNvPr>
          <p:cNvGrpSpPr/>
          <p:nvPr/>
        </p:nvGrpSpPr>
        <p:grpSpPr>
          <a:xfrm>
            <a:off x="912246" y="4195062"/>
            <a:ext cx="3016557" cy="726149"/>
            <a:chOff x="1183930" y="570550"/>
            <a:chExt cx="2272938" cy="228164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72AEC46-CA32-2438-70DB-AE2D36017106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5233310-BE29-F707-D5CA-050491779312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Who will buy the game and play the game?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E05819E-EE0B-2A2F-3B5D-129DA8A1019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40A724E-5FA8-00A5-A268-85C92B2DD366}"/>
              </a:ext>
            </a:extLst>
          </p:cNvPr>
          <p:cNvGrpSpPr/>
          <p:nvPr/>
        </p:nvGrpSpPr>
        <p:grpSpPr>
          <a:xfrm>
            <a:off x="8528639" y="4090557"/>
            <a:ext cx="2686393" cy="970772"/>
            <a:chOff x="1183930" y="570550"/>
            <a:chExt cx="2272938" cy="228164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229F423-4FDD-574C-3F9A-C6622207E79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D8FCB42-2359-59F7-E4B5-7E575243C2A2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happens to the players?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8C986A80-D782-3449-B4AA-B84980524DA5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66C8B57-C82E-5D57-F337-9030A70EAEC1}"/>
              </a:ext>
            </a:extLst>
          </p:cNvPr>
          <p:cNvGrpSpPr/>
          <p:nvPr/>
        </p:nvGrpSpPr>
        <p:grpSpPr>
          <a:xfrm>
            <a:off x="4375314" y="1468395"/>
            <a:ext cx="3723350" cy="1001348"/>
            <a:chOff x="1183930" y="570550"/>
            <a:chExt cx="2272938" cy="2281647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3549BC42-4046-CC5D-0BFC-9B62C20DF40D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D2342423-D2E1-14D7-25A0-82A2A466F1DD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How will we get there?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525509EC-E21A-9EB3-C1FB-7A1022956E8C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6144198-BC99-3A57-F85E-6BFAD5E064AF}"/>
              </a:ext>
            </a:extLst>
          </p:cNvPr>
          <p:cNvGrpSpPr/>
          <p:nvPr/>
        </p:nvGrpSpPr>
        <p:grpSpPr>
          <a:xfrm>
            <a:off x="5331113" y="1839804"/>
            <a:ext cx="1813034" cy="1212051"/>
            <a:chOff x="1183930" y="570550"/>
            <a:chExt cx="2272938" cy="2281647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F17AE3A-6094-A448-D13E-F7589BEC3012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9F39891-48B7-99C5-6379-3E554E8A5566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concept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20D82063-7F4D-833E-C07C-983CE18FEEC8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A5529B0-0304-3D59-8677-DF26FBAEFAF0}"/>
              </a:ext>
            </a:extLst>
          </p:cNvPr>
          <p:cNvGrpSpPr/>
          <p:nvPr/>
        </p:nvGrpSpPr>
        <p:grpSpPr>
          <a:xfrm>
            <a:off x="4375314" y="2674762"/>
            <a:ext cx="1813034" cy="1212051"/>
            <a:chOff x="1183930" y="570550"/>
            <a:chExt cx="2272938" cy="2281647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0009F386-5191-0563-53D1-1D1FB7CFD211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9480F2A-3F07-149D-8383-C78E97D144EE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Poster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E95838EF-B723-F0E2-36EC-4840A5752BF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E2337496-0D37-6CFD-94DA-6DB6883914D8}"/>
              </a:ext>
            </a:extLst>
          </p:cNvPr>
          <p:cNvGrpSpPr/>
          <p:nvPr/>
        </p:nvGrpSpPr>
        <p:grpSpPr>
          <a:xfrm>
            <a:off x="6349850" y="2696096"/>
            <a:ext cx="1813035" cy="1212051"/>
            <a:chOff x="1183929" y="570550"/>
            <a:chExt cx="2272939" cy="2281647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283EE55D-A883-68E5-5F0D-4EE5EF1BE11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996DA96-2338-AF0D-1A48-28AA7AC5A81F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Scene example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C553A711-8383-AEBF-1810-4C01CFC91F76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FBC11B0-976B-6649-3CA5-0978B0B16B37}"/>
              </a:ext>
            </a:extLst>
          </p:cNvPr>
          <p:cNvGrpSpPr/>
          <p:nvPr/>
        </p:nvGrpSpPr>
        <p:grpSpPr>
          <a:xfrm>
            <a:off x="3852228" y="3806146"/>
            <a:ext cx="1813035" cy="1212051"/>
            <a:chOff x="1183929" y="570550"/>
            <a:chExt cx="2272939" cy="2281647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5893F8EA-7F76-0A8F-F4BC-AB57177086C0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88DD8B2-2ACC-8B05-7044-863766EC6340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do players do in the game?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693AFEB-6345-DEB4-98F5-CEE36C5F65E0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A738C86-DB93-323D-9923-C1FAC4E04CF6}"/>
              </a:ext>
            </a:extLst>
          </p:cNvPr>
          <p:cNvGrpSpPr/>
          <p:nvPr/>
        </p:nvGrpSpPr>
        <p:grpSpPr>
          <a:xfrm>
            <a:off x="5284883" y="3856467"/>
            <a:ext cx="1813035" cy="1212051"/>
            <a:chOff x="1183929" y="570550"/>
            <a:chExt cx="2272939" cy="2281647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049D22A1-BCBA-3D39-8A00-FF4A1B233E1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DF9808DF-457F-382D-8E26-5407DF263F61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How do players do it?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6DFD7FEB-0A05-502C-BE47-4AAD1C5846C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E99C5FF-D52F-0E45-0A3B-D9C9949FE993}"/>
              </a:ext>
            </a:extLst>
          </p:cNvPr>
          <p:cNvGrpSpPr/>
          <p:nvPr/>
        </p:nvGrpSpPr>
        <p:grpSpPr>
          <a:xfrm>
            <a:off x="6855201" y="3864976"/>
            <a:ext cx="1813035" cy="1212051"/>
            <a:chOff x="1183929" y="570550"/>
            <a:chExt cx="2272939" cy="2281647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8E02E189-05BA-E2A8-FF57-F2F9C37E7E59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807F5969-8F0B-2C12-1360-8A0A68CAC13F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What’s special about this game?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E179916C-6555-FB85-59A9-47EAE58E16BC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221D0A0A-865B-DA7C-A0BE-3E1BAD2F0157}"/>
              </a:ext>
            </a:extLst>
          </p:cNvPr>
          <p:cNvGrpSpPr/>
          <p:nvPr/>
        </p:nvGrpSpPr>
        <p:grpSpPr>
          <a:xfrm>
            <a:off x="5242604" y="4783373"/>
            <a:ext cx="1813035" cy="1212051"/>
            <a:chOff x="1183929" y="570550"/>
            <a:chExt cx="2272939" cy="2281647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88D20031-CDDD-416B-CAC3-BA2A9FB90CF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2BAC2BA-AE13-E6AF-8A3C-692A8756D633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feature does this game work on?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BF18F2-E5B0-C5D7-4E52-93EA519390C5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73DE2E87-FDA4-2EDE-ECCD-EBF16FF299BF}"/>
              </a:ext>
            </a:extLst>
          </p:cNvPr>
          <p:cNvSpPr/>
          <p:nvPr/>
        </p:nvSpPr>
        <p:spPr>
          <a:xfrm rot="5400000">
            <a:off x="1964722" y="-1719040"/>
            <a:ext cx="807183" cy="473662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A2CD347A-2C82-2B51-5C4F-2A75700F3982}"/>
              </a:ext>
            </a:extLst>
          </p:cNvPr>
          <p:cNvSpPr txBox="1">
            <a:spLocks/>
          </p:cNvSpPr>
          <p:nvPr/>
        </p:nvSpPr>
        <p:spPr>
          <a:xfrm>
            <a:off x="58686" y="293363"/>
            <a:ext cx="467794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67D"/>
              </a:buClr>
              <a:buSzPts val="32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Hur ska vi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komma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dit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?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uper Grotesk Offc Pro Medium" panose="020B0604020101020102" pitchFamily="34" charset="0"/>
              <a:cs typeface="Super Grotesk Offc Pro Medium" panose="020B0604020101020102" pitchFamily="34" charset="0"/>
              <a:sym typeface="Arial"/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197E65BE-8629-0557-0F9C-AC8CD2CBFD65}"/>
              </a:ext>
            </a:extLst>
          </p:cNvPr>
          <p:cNvSpPr txBox="1"/>
          <p:nvPr/>
        </p:nvSpPr>
        <p:spPr>
          <a:xfrm>
            <a:off x="578734" y="1342663"/>
            <a:ext cx="111695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ANVÄNDA DENNA BILD FÖR ATT UTVECKLA VIDARE FÖLJANDE (2 av 2 bilder):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ert spelkoncept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Visualisera ert spel (bilaga)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Visualisera en </a:t>
            </a:r>
            <a:r>
              <a:rPr lang="sv-SE" b="1" i="1" dirty="0"/>
              <a:t>höjdpunktsscen</a:t>
            </a:r>
            <a:r>
              <a:rPr lang="sv-SE" i="1" dirty="0"/>
              <a:t> i ert spel (bilaga)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vad</a:t>
            </a:r>
            <a:r>
              <a:rPr lang="sv-SE" i="1" dirty="0"/>
              <a:t> spelarna gör i spelet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hur</a:t>
            </a:r>
            <a:r>
              <a:rPr lang="sv-SE" i="1" dirty="0"/>
              <a:t> spelare gör det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Beskriv kort </a:t>
            </a:r>
            <a:r>
              <a:rPr lang="sv-SE" b="1" i="1" dirty="0"/>
              <a:t>vad som är speciellt</a:t>
            </a:r>
            <a:r>
              <a:rPr lang="sv-SE" i="1" dirty="0"/>
              <a:t> med ert spel </a:t>
            </a:r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i="1" dirty="0"/>
              <a:t>Gör en lista över </a:t>
            </a:r>
            <a:r>
              <a:rPr lang="sv-SE" b="1" i="1" dirty="0"/>
              <a:t>specialfunktioner</a:t>
            </a:r>
            <a:r>
              <a:rPr lang="sv-SE" i="1" dirty="0"/>
              <a:t> i spelet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sym typeface="Arial"/>
              </a:rPr>
              <a:t>Vad är innovativt och unikt jämfört med andra?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9387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3924D-AED3-167D-F811-74781F040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F97793-F9C5-A851-3202-CAE09A5B9D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tabLst/>
              <a:defRPr/>
            </a:pPr>
            <a:fld id="{00000000-1234-1234-1234-123412341234}" type="slidenum">
              <a:rPr kumimoji="0" lang="en-US" sz="800" b="0" i="0" u="none" strike="noStrike" kern="0" cap="none" spc="0" normalizeH="0" baseline="0" noProof="0" smtClean="0">
                <a:ln>
                  <a:noFill/>
                </a:ln>
                <a:solidFill>
                  <a:srgbClr val="B5B5B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  <a:tabLst/>
                <a:defRPr/>
              </a:pPr>
              <a:t>6</a:t>
            </a:fld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B5B5B5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39A993B-05D6-6417-41E7-FDC957E20179}"/>
              </a:ext>
            </a:extLst>
          </p:cNvPr>
          <p:cNvGrpSpPr/>
          <p:nvPr/>
        </p:nvGrpSpPr>
        <p:grpSpPr>
          <a:xfrm>
            <a:off x="1157854" y="1066445"/>
            <a:ext cx="2534194" cy="1519507"/>
            <a:chOff x="1183930" y="570550"/>
            <a:chExt cx="2272938" cy="2281647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B74E7FE-6019-6240-83B6-5123996CB977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C6A51013-672A-F802-1355-E4FD3B9796E8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are we now?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2472AC09-F9E8-8B2D-D43C-AA2733391430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CBC0C3A-A8E3-268D-B290-991320810C4F}"/>
              </a:ext>
            </a:extLst>
          </p:cNvPr>
          <p:cNvGrpSpPr/>
          <p:nvPr/>
        </p:nvGrpSpPr>
        <p:grpSpPr>
          <a:xfrm>
            <a:off x="8745559" y="1020048"/>
            <a:ext cx="2534194" cy="1519507"/>
            <a:chOff x="1183930" y="570550"/>
            <a:chExt cx="2272938" cy="2281647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EEF3BD9-2E0C-0D94-8511-3DE0FA6FC1C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505E529-4385-FC39-AC82-BED07EC35D26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Where do we want to go?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70B0F19-816E-383C-B442-35C0C350CC78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6F06F31-89B6-F77F-0198-883ED04BA32D}"/>
              </a:ext>
            </a:extLst>
          </p:cNvPr>
          <p:cNvGrpSpPr/>
          <p:nvPr/>
        </p:nvGrpSpPr>
        <p:grpSpPr>
          <a:xfrm>
            <a:off x="912247" y="2469743"/>
            <a:ext cx="3099690" cy="908037"/>
            <a:chOff x="1183930" y="570550"/>
            <a:chExt cx="2272938" cy="228164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541E019-6786-ABC3-58D3-9B55FC42AA76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2B1D12E-78E5-C08B-2BA8-4486EEFA277C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What sustainability problem do you want to solve through a game?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CB8E5D9-7014-EF39-3FCC-61728AC9B94A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5BBBE17-7DF1-E53E-6D83-8DA73457A254}"/>
              </a:ext>
            </a:extLst>
          </p:cNvPr>
          <p:cNvGrpSpPr/>
          <p:nvPr/>
        </p:nvGrpSpPr>
        <p:grpSpPr>
          <a:xfrm>
            <a:off x="8350256" y="2322957"/>
            <a:ext cx="3089442" cy="1018437"/>
            <a:chOff x="1183930" y="570550"/>
            <a:chExt cx="2272938" cy="228164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4D4FB71-EB2C-BFB9-C3CF-30F09CB0E0FE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0F3CC1C-C214-1C02-3931-A2BDC6859BC0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will happen to the sustainability problem?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F83AD9F-D18B-295A-B41B-80EAA639C8A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8A74202-4D39-2B6B-A519-6837A10E9ADE}"/>
              </a:ext>
            </a:extLst>
          </p:cNvPr>
          <p:cNvGrpSpPr/>
          <p:nvPr/>
        </p:nvGrpSpPr>
        <p:grpSpPr>
          <a:xfrm>
            <a:off x="912246" y="4195062"/>
            <a:ext cx="3016557" cy="726149"/>
            <a:chOff x="1183930" y="570550"/>
            <a:chExt cx="2272938" cy="228164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388593F-5A3A-82F6-F4F0-3ADF665C6001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0CA3F21-022B-CE7F-71D2-038E355F6E6F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Who will buy the game and play the game?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C306210-4838-0015-691D-D803469DFA3D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B588610-1981-5743-8E43-E6C34472C9F6}"/>
              </a:ext>
            </a:extLst>
          </p:cNvPr>
          <p:cNvGrpSpPr/>
          <p:nvPr/>
        </p:nvGrpSpPr>
        <p:grpSpPr>
          <a:xfrm>
            <a:off x="8528639" y="4090557"/>
            <a:ext cx="2686393" cy="970772"/>
            <a:chOff x="1183930" y="570550"/>
            <a:chExt cx="2272938" cy="228164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F7C08C64-4B31-1F6E-16F6-42AEE365275A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E814A8A-4EE6-62C4-4DE4-E2FA36182FA6}"/>
                </a:ext>
              </a:extLst>
            </p:cNvPr>
            <p:cNvSpPr/>
            <p:nvPr/>
          </p:nvSpPr>
          <p:spPr>
            <a:xfrm>
              <a:off x="1183930" y="64022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If the players play your game, what happens to the players?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8113883A-78F4-7D1A-9030-EE0E62B0E94E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527F905-76E0-2AB0-A71C-609172EB246B}"/>
              </a:ext>
            </a:extLst>
          </p:cNvPr>
          <p:cNvGrpSpPr/>
          <p:nvPr/>
        </p:nvGrpSpPr>
        <p:grpSpPr>
          <a:xfrm>
            <a:off x="4375314" y="1468395"/>
            <a:ext cx="3723350" cy="1001348"/>
            <a:chOff x="1183930" y="570550"/>
            <a:chExt cx="2272938" cy="2281647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88510FE-3A57-3CAD-5109-8884703E558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9FE92D0-1EA1-84A1-4148-1E3387D359BB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952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ea typeface="+mn-ea"/>
                  <a:cs typeface="Arial"/>
                  <a:sym typeface="Arial"/>
                </a:rPr>
                <a:t>How will we get there?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4B9D0068-2B6B-6B6D-2493-A1F25FB8758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AAD1AC5-8914-5EBF-094B-02997E91A30F}"/>
              </a:ext>
            </a:extLst>
          </p:cNvPr>
          <p:cNvGrpSpPr/>
          <p:nvPr/>
        </p:nvGrpSpPr>
        <p:grpSpPr>
          <a:xfrm>
            <a:off x="5331113" y="1839804"/>
            <a:ext cx="1813034" cy="1212051"/>
            <a:chOff x="1183930" y="570550"/>
            <a:chExt cx="2272938" cy="2281647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F8B5183-37FC-71A3-4C32-08CF3D85B7F1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A016F1D6-47D6-0F1A-3E1A-4C6BAC08C103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concept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1E201ADD-C52B-D1FF-4FEF-399367BAA4C1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B49FB24-260D-7F0C-7F62-9E46FD4D6DFC}"/>
              </a:ext>
            </a:extLst>
          </p:cNvPr>
          <p:cNvGrpSpPr/>
          <p:nvPr/>
        </p:nvGrpSpPr>
        <p:grpSpPr>
          <a:xfrm>
            <a:off x="4375314" y="2674762"/>
            <a:ext cx="1813034" cy="1212051"/>
            <a:chOff x="1183930" y="570550"/>
            <a:chExt cx="2272938" cy="2281647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7CD5FD2-A444-DEBD-591B-FDFF4C550B6F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E13F5A5-69C4-307C-25E6-1D52CCBF42E2}"/>
                </a:ext>
              </a:extLst>
            </p:cNvPr>
            <p:cNvSpPr/>
            <p:nvPr/>
          </p:nvSpPr>
          <p:spPr>
            <a:xfrm>
              <a:off x="118393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Poster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B860F344-4427-C1DF-3240-77321B36ECB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C0806F9-3ECC-E3EE-B7CE-2FD863A4F456}"/>
              </a:ext>
            </a:extLst>
          </p:cNvPr>
          <p:cNvGrpSpPr/>
          <p:nvPr/>
        </p:nvGrpSpPr>
        <p:grpSpPr>
          <a:xfrm>
            <a:off x="6349850" y="2696096"/>
            <a:ext cx="1813035" cy="1212051"/>
            <a:chOff x="1183929" y="570550"/>
            <a:chExt cx="2272939" cy="2281647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AC7C9874-62DA-D2A7-29AA-98DE4C07EBBB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1E722212-3B54-43F2-C076-1134BAF83ED2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Game Scene example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C437A286-C3B3-430C-C525-55BCE6395954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333CBB9-0857-C545-B45A-3E95639A740C}"/>
              </a:ext>
            </a:extLst>
          </p:cNvPr>
          <p:cNvGrpSpPr/>
          <p:nvPr/>
        </p:nvGrpSpPr>
        <p:grpSpPr>
          <a:xfrm>
            <a:off x="3852228" y="3806146"/>
            <a:ext cx="1813035" cy="1212051"/>
            <a:chOff x="1183929" y="570550"/>
            <a:chExt cx="2272939" cy="2281647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ACD2173-0125-6A4D-35AC-DC72B4EC9104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4ADE9910-0D66-5726-0048-DD6B08E0BE36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do players do in the game?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F9D061F-DDAC-6145-F672-5E32E49F501F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AFBC3992-2631-9AA0-07C4-A0AC1484E260}"/>
              </a:ext>
            </a:extLst>
          </p:cNvPr>
          <p:cNvGrpSpPr/>
          <p:nvPr/>
        </p:nvGrpSpPr>
        <p:grpSpPr>
          <a:xfrm>
            <a:off x="5284883" y="3856467"/>
            <a:ext cx="1813035" cy="1212051"/>
            <a:chOff x="1183929" y="570550"/>
            <a:chExt cx="2272939" cy="2281647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6B435D7-263C-B658-2733-B8725CC5B0DB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C881CFB-09FB-02B5-4FD2-722ED1CA455A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How do players do it?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149D36EA-19CD-F6B7-4689-0E9F1740FF75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8AC2EEA-AD81-A179-BCA3-A7F0171578BE}"/>
              </a:ext>
            </a:extLst>
          </p:cNvPr>
          <p:cNvGrpSpPr/>
          <p:nvPr/>
        </p:nvGrpSpPr>
        <p:grpSpPr>
          <a:xfrm>
            <a:off x="6855201" y="3864976"/>
            <a:ext cx="1813035" cy="1212051"/>
            <a:chOff x="1183929" y="570550"/>
            <a:chExt cx="2272939" cy="2281647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DD248878-8BBD-9317-1E92-81674A9720E1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FC8953F3-6A39-D775-2B2F-E1746CEE4A56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What’s special about this game?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3CC666B-80DB-0ABB-7E33-682ADC9E4323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35953A2-29E4-1F6C-8A65-4A1E6E1AECDB}"/>
              </a:ext>
            </a:extLst>
          </p:cNvPr>
          <p:cNvGrpSpPr/>
          <p:nvPr/>
        </p:nvGrpSpPr>
        <p:grpSpPr>
          <a:xfrm>
            <a:off x="5242604" y="4783373"/>
            <a:ext cx="1813035" cy="1212051"/>
            <a:chOff x="1183929" y="570550"/>
            <a:chExt cx="2272939" cy="2281647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A9D66C37-6106-FE0A-452A-66A634594457}"/>
                </a:ext>
              </a:extLst>
            </p:cNvPr>
            <p:cNvSpPr/>
            <p:nvPr/>
          </p:nvSpPr>
          <p:spPr>
            <a:xfrm>
              <a:off x="1244890" y="640219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AD61D9C-2E4A-A55E-FC88-AF1BD1A93A1A}"/>
                </a:ext>
              </a:extLst>
            </p:cNvPr>
            <p:cNvSpPr/>
            <p:nvPr/>
          </p:nvSpPr>
          <p:spPr>
            <a:xfrm>
              <a:off x="1183929" y="640218"/>
              <a:ext cx="2211979" cy="2211979"/>
            </a:xfrm>
            <a:custGeom>
              <a:avLst/>
              <a:gdLst>
                <a:gd name="csX0" fmla="*/ 0 w 2211979"/>
                <a:gd name="csY0" fmla="*/ 1105990 h 2211979"/>
                <a:gd name="csX1" fmla="*/ 1105990 w 2211979"/>
                <a:gd name="csY1" fmla="*/ 0 h 2211979"/>
                <a:gd name="csX2" fmla="*/ 2211980 w 2211979"/>
                <a:gd name="csY2" fmla="*/ 1105990 h 2211979"/>
                <a:gd name="csX3" fmla="*/ 1105990 w 2211979"/>
                <a:gd name="csY3" fmla="*/ 2211980 h 2211979"/>
                <a:gd name="csX4" fmla="*/ 0 w 2211979"/>
                <a:gd name="csY4" fmla="*/ 1105990 h 22119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9" h="2211979" extrusionOk="0">
                  <a:moveTo>
                    <a:pt x="0" y="1105990"/>
                  </a:moveTo>
                  <a:cubicBezTo>
                    <a:pt x="23477" y="318569"/>
                    <a:pt x="520580" y="20470"/>
                    <a:pt x="1105990" y="0"/>
                  </a:cubicBezTo>
                  <a:cubicBezTo>
                    <a:pt x="1610451" y="-40215"/>
                    <a:pt x="2216329" y="479920"/>
                    <a:pt x="2211980" y="1105990"/>
                  </a:cubicBezTo>
                  <a:cubicBezTo>
                    <a:pt x="2282542" y="1670171"/>
                    <a:pt x="1693731" y="2270790"/>
                    <a:pt x="1105990" y="2211980"/>
                  </a:cubicBezTo>
                  <a:cubicBezTo>
                    <a:pt x="464270" y="2313458"/>
                    <a:pt x="18440" y="1700592"/>
                    <a:pt x="0" y="1105990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radley Hand ITC" panose="03070402050302030203" pitchFamily="66" charset="0"/>
                  <a:cs typeface="Super Grotesk Offc Pro Medium" panose="020B0604020101020102" pitchFamily="34" charset="0"/>
                  <a:sym typeface="Arial"/>
                </a:rPr>
                <a:t>What feature does this game work on?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B82F18DF-77B4-2E37-0A22-18580C97708C}"/>
                </a:ext>
              </a:extLst>
            </p:cNvPr>
            <p:cNvSpPr/>
            <p:nvPr/>
          </p:nvSpPr>
          <p:spPr>
            <a:xfrm>
              <a:off x="1244890" y="570550"/>
              <a:ext cx="2211978" cy="2211978"/>
            </a:xfrm>
            <a:custGeom>
              <a:avLst/>
              <a:gdLst>
                <a:gd name="csX0" fmla="*/ 0 w 2211978"/>
                <a:gd name="csY0" fmla="*/ 1105989 h 2211978"/>
                <a:gd name="csX1" fmla="*/ 1105989 w 2211978"/>
                <a:gd name="csY1" fmla="*/ 0 h 2211978"/>
                <a:gd name="csX2" fmla="*/ 2211978 w 2211978"/>
                <a:gd name="csY2" fmla="*/ 1105989 h 2211978"/>
                <a:gd name="csX3" fmla="*/ 1105989 w 2211978"/>
                <a:gd name="csY3" fmla="*/ 2211978 h 2211978"/>
                <a:gd name="csX4" fmla="*/ 0 w 2211978"/>
                <a:gd name="csY4" fmla="*/ 1105989 h 22119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11978" h="2211978" extrusionOk="0">
                  <a:moveTo>
                    <a:pt x="0" y="1105989"/>
                  </a:moveTo>
                  <a:cubicBezTo>
                    <a:pt x="23477" y="318568"/>
                    <a:pt x="520579" y="20470"/>
                    <a:pt x="1105989" y="0"/>
                  </a:cubicBezTo>
                  <a:cubicBezTo>
                    <a:pt x="1610450" y="-40215"/>
                    <a:pt x="2216327" y="479919"/>
                    <a:pt x="2211978" y="1105989"/>
                  </a:cubicBezTo>
                  <a:cubicBezTo>
                    <a:pt x="2282540" y="1670170"/>
                    <a:pt x="1693730" y="2270788"/>
                    <a:pt x="1105989" y="2211978"/>
                  </a:cubicBezTo>
                  <a:cubicBezTo>
                    <a:pt x="464269" y="2313456"/>
                    <a:pt x="18440" y="1700591"/>
                    <a:pt x="0" y="1105989"/>
                  </a:cubicBezTo>
                  <a:close/>
                </a:path>
              </a:pathLst>
            </a:custGeom>
            <a:noFill/>
            <a:ln w="3175" cap="flat" cmpd="sng" algn="ctr">
              <a:noFill/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6649898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radley Hand ITC" panose="03070402050302030203" pitchFamily="66" charset="0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A1AF5117-E57A-AF20-BDC5-7282A15E05D5}"/>
              </a:ext>
            </a:extLst>
          </p:cNvPr>
          <p:cNvSpPr/>
          <p:nvPr/>
        </p:nvSpPr>
        <p:spPr>
          <a:xfrm rot="5400000">
            <a:off x="1314826" y="-1069145"/>
            <a:ext cx="810233" cy="343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2A7252AB-D475-315C-B205-B56A9D2CC238}"/>
              </a:ext>
            </a:extLst>
          </p:cNvPr>
          <p:cNvSpPr txBox="1">
            <a:spLocks/>
          </p:cNvSpPr>
          <p:nvPr/>
        </p:nvSpPr>
        <p:spPr>
          <a:xfrm>
            <a:off x="230855" y="304952"/>
            <a:ext cx="320903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67D"/>
              </a:buClr>
              <a:buSzPts val="3200"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ktoes" pitchFamily="50" charset="0"/>
                <a:cs typeface="Super Grotesk Offc Pro Medium" panose="020B0604020101020102" pitchFamily="34" charset="0"/>
                <a:sym typeface="Arial"/>
              </a:rPr>
              <a:t>Vart ska vi?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uper Grotesk Offc Pro Medium" panose="020B0604020101020102" pitchFamily="34" charset="0"/>
              <a:cs typeface="Super Grotesk Offc Pro Medium" panose="020B0604020101020102" pitchFamily="34" charset="0"/>
              <a:sym typeface="Arial"/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D1AEA27-E0F8-209C-8C4A-281D7435C8AB}"/>
              </a:ext>
            </a:extLst>
          </p:cNvPr>
          <p:cNvSpPr txBox="1"/>
          <p:nvPr/>
        </p:nvSpPr>
        <p:spPr>
          <a:xfrm>
            <a:off x="578734" y="1342663"/>
            <a:ext cx="111695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-283464" algn="l" rtl="0" eaLnBrk="1" latinLnBrk="0" hangingPunct="1">
              <a:buNone/>
            </a:pPr>
            <a:r>
              <a:rPr lang="sv-SE" sz="18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ANVÄND DENNA BILD SOM GRUND FÖR ATT UTVECKLA FÖLJANDE:</a:t>
            </a:r>
          </a:p>
          <a:p>
            <a:pPr marL="283464" indent="-283464" algn="l" rtl="0" eaLnBrk="1" latinLnBrk="0" hangingPunct="1">
              <a:buFont typeface="Arial" panose="020B0604020202020204" pitchFamily="34" charset="0"/>
              <a:buChar char="•"/>
            </a:pPr>
            <a:r>
              <a:rPr lang="sv-SE" sz="180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Förklara hur ert spel </a:t>
            </a:r>
            <a:r>
              <a:rPr lang="sv-SE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bidrar till hållbarhet </a:t>
            </a:r>
            <a:r>
              <a:rPr lang="sv-SE" sz="180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och uppmuntrar till en positiv förändring för miljön samtidigt som det minskar dess ekologiska fotavtryck.</a:t>
            </a:r>
            <a:endParaRPr lang="sv-SE" sz="18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3464" indent="-283464" algn="l" rtl="0" eaLnBrk="1" latinLnBrk="0" hangingPunct="1">
              <a:buFont typeface="Arial" panose="020B0604020202020204" pitchFamily="34" charset="0"/>
              <a:buChar char="•"/>
            </a:pPr>
            <a:r>
              <a:rPr lang="sv-SE" sz="180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Beskriv vilken </a:t>
            </a:r>
            <a:r>
              <a:rPr lang="sv-SE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känsla</a:t>
            </a:r>
            <a:r>
              <a:rPr lang="sv-SE" sz="180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spelarna kommer att uppleva när de spelar ert spel.</a:t>
            </a:r>
            <a:endParaRPr lang="sv-SE" sz="18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3464" indent="-283464" algn="l" rtl="0" eaLnBrk="1" latinLnBrk="0" hangingPunct="1">
              <a:buFont typeface="Arial" panose="020B0604020202020204" pitchFamily="34" charset="0"/>
              <a:buChar char="•"/>
            </a:pPr>
            <a:r>
              <a:rPr lang="sv-SE" sz="180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Redogör för vilken påverkan spelet förväntas ha.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6538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0c2e6d-72ca-476c-ad8e-fc82c502e10c">
      <Terms xmlns="http://schemas.microsoft.com/office/infopath/2007/PartnerControls"/>
    </lcf76f155ced4ddcb4097134ff3c332f>
    <TaxCatchAll xmlns="56936999-5850-446e-b6d7-5a6156ae6bd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A912CE8755564AA93AB39A8270321E" ma:contentTypeVersion="19" ma:contentTypeDescription="Create a new document." ma:contentTypeScope="" ma:versionID="04d5968ae9dd46898f2d524df500441c">
  <xsd:schema xmlns:xsd="http://www.w3.org/2001/XMLSchema" xmlns:xs="http://www.w3.org/2001/XMLSchema" xmlns:p="http://schemas.microsoft.com/office/2006/metadata/properties" xmlns:ns2="260c2e6d-72ca-476c-ad8e-fc82c502e10c" xmlns:ns3="56936999-5850-446e-b6d7-5a6156ae6bd2" targetNamespace="http://schemas.microsoft.com/office/2006/metadata/properties" ma:root="true" ma:fieldsID="cacae51c469842cf49aefda7be5a9476" ns2:_="" ns3:_="">
    <xsd:import namespace="260c2e6d-72ca-476c-ad8e-fc82c502e10c"/>
    <xsd:import namespace="56936999-5850-446e-b6d7-5a6156ae6b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0c2e6d-72ca-476c-ad8e-fc82c502e1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46dfa3c-b651-4bbc-9963-d4a0854711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6999-5850-446e-b6d7-5a6156ae6b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ed6ec34-ab06-4f3e-89fd-806123f5d7c3}" ma:internalName="TaxCatchAll" ma:showField="CatchAllData" ma:web="56936999-5850-446e-b6d7-5a6156ae6b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1A0E71-040A-41CB-9717-3D9DB4A7B146}">
  <ds:schemaRefs>
    <ds:schemaRef ds:uri="http://schemas.microsoft.com/office/2006/metadata/properties"/>
    <ds:schemaRef ds:uri="http://schemas.microsoft.com/office/infopath/2007/PartnerControls"/>
    <ds:schemaRef ds:uri="260c2e6d-72ca-476c-ad8e-fc82c502e10c"/>
    <ds:schemaRef ds:uri="56936999-5850-446e-b6d7-5a6156ae6bd2"/>
  </ds:schemaRefs>
</ds:datastoreItem>
</file>

<file path=customXml/itemProps2.xml><?xml version="1.0" encoding="utf-8"?>
<ds:datastoreItem xmlns:ds="http://schemas.openxmlformats.org/officeDocument/2006/customXml" ds:itemID="{75DC3FCA-9B92-447E-9A10-6D71E99CA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03B426-8D9D-4B4E-AA01-3C5BCE3D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0c2e6d-72ca-476c-ad8e-fc82c502e10c"/>
    <ds:schemaRef ds:uri="56936999-5850-446e-b6d7-5a6156ae6b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881</Words>
  <Application>Microsoft Office PowerPoint</Application>
  <PresentationFormat>Bredbild</PresentationFormat>
  <Paragraphs>128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Office-tema</vt:lpstr>
      <vt:lpstr>Ange gruppens namn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Petra Peters</dc:creator>
  <cp:lastModifiedBy>Petra Peters</cp:lastModifiedBy>
  <cp:revision>5</cp:revision>
  <dcterms:created xsi:type="dcterms:W3CDTF">2026-05-05T15:55:18Z</dcterms:created>
  <dcterms:modified xsi:type="dcterms:W3CDTF">2026-05-06T07:55:51Z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0x01010003A912CE8755564AA93AB39A8270321E</vt:lpwstr>
  </property>
  <property fmtid="{D5CDD505-2E9C-101B-9397-08002B2CF9AE}" pid="3" name="MediaServiceImageTags">
    <vt:lpwstr/>
  </property>
</Properties>
</file>